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3"/>
  </p:notesMasterIdLst>
  <p:sldIdLst>
    <p:sldId id="256" r:id="rId2"/>
    <p:sldId id="267" r:id="rId3"/>
    <p:sldId id="257" r:id="rId4"/>
    <p:sldId id="370" r:id="rId5"/>
    <p:sldId id="367" r:id="rId6"/>
    <p:sldId id="368" r:id="rId7"/>
    <p:sldId id="369" r:id="rId8"/>
    <p:sldId id="413" r:id="rId9"/>
    <p:sldId id="371" r:id="rId10"/>
    <p:sldId id="389" r:id="rId11"/>
    <p:sldId id="379" r:id="rId12"/>
    <p:sldId id="380" r:id="rId13"/>
    <p:sldId id="372" r:id="rId14"/>
    <p:sldId id="374" r:id="rId15"/>
    <p:sldId id="373" r:id="rId16"/>
    <p:sldId id="375" r:id="rId17"/>
    <p:sldId id="376" r:id="rId18"/>
    <p:sldId id="378" r:id="rId19"/>
    <p:sldId id="404" r:id="rId20"/>
    <p:sldId id="405" r:id="rId21"/>
    <p:sldId id="406" r:id="rId22"/>
    <p:sldId id="407" r:id="rId23"/>
    <p:sldId id="408" r:id="rId24"/>
    <p:sldId id="409" r:id="rId25"/>
    <p:sldId id="381" r:id="rId26"/>
    <p:sldId id="382" r:id="rId27"/>
    <p:sldId id="383" r:id="rId28"/>
    <p:sldId id="384" r:id="rId29"/>
    <p:sldId id="386" r:id="rId30"/>
    <p:sldId id="385" r:id="rId31"/>
    <p:sldId id="387" r:id="rId32"/>
    <p:sldId id="388" r:id="rId33"/>
    <p:sldId id="399" r:id="rId34"/>
    <p:sldId id="402" r:id="rId35"/>
    <p:sldId id="398" r:id="rId36"/>
    <p:sldId id="400" r:id="rId37"/>
    <p:sldId id="401" r:id="rId38"/>
    <p:sldId id="390" r:id="rId39"/>
    <p:sldId id="391" r:id="rId40"/>
    <p:sldId id="392" r:id="rId41"/>
    <p:sldId id="393" r:id="rId42"/>
    <p:sldId id="396" r:id="rId43"/>
    <p:sldId id="394" r:id="rId44"/>
    <p:sldId id="395" r:id="rId45"/>
    <p:sldId id="397" r:id="rId46"/>
    <p:sldId id="412" r:id="rId47"/>
    <p:sldId id="411" r:id="rId48"/>
    <p:sldId id="258" r:id="rId49"/>
    <p:sldId id="259" r:id="rId50"/>
    <p:sldId id="260" r:id="rId51"/>
    <p:sldId id="261" r:id="rId52"/>
    <p:sldId id="262" r:id="rId53"/>
    <p:sldId id="263" r:id="rId54"/>
    <p:sldId id="264" r:id="rId55"/>
    <p:sldId id="265" r:id="rId56"/>
    <p:sldId id="268" r:id="rId57"/>
    <p:sldId id="269" r:id="rId58"/>
    <p:sldId id="270" r:id="rId59"/>
    <p:sldId id="291" r:id="rId60"/>
    <p:sldId id="292" r:id="rId61"/>
    <p:sldId id="266" r:id="rId62"/>
    <p:sldId id="289" r:id="rId63"/>
    <p:sldId id="293" r:id="rId64"/>
    <p:sldId id="290" r:id="rId65"/>
    <p:sldId id="271" r:id="rId66"/>
    <p:sldId id="272" r:id="rId67"/>
    <p:sldId id="273" r:id="rId68"/>
    <p:sldId id="274" r:id="rId69"/>
    <p:sldId id="275" r:id="rId70"/>
    <p:sldId id="276" r:id="rId71"/>
    <p:sldId id="278" r:id="rId72"/>
    <p:sldId id="277" r:id="rId73"/>
    <p:sldId id="279" r:id="rId74"/>
    <p:sldId id="294" r:id="rId75"/>
    <p:sldId id="295" r:id="rId76"/>
    <p:sldId id="296" r:id="rId77"/>
    <p:sldId id="403" r:id="rId78"/>
    <p:sldId id="297" r:id="rId79"/>
    <p:sldId id="298" r:id="rId80"/>
    <p:sldId id="300" r:id="rId81"/>
    <p:sldId id="302" r:id="rId82"/>
    <p:sldId id="305" r:id="rId83"/>
    <p:sldId id="303" r:id="rId84"/>
    <p:sldId id="301" r:id="rId85"/>
    <p:sldId id="306" r:id="rId86"/>
    <p:sldId id="299" r:id="rId87"/>
    <p:sldId id="280" r:id="rId88"/>
    <p:sldId id="284" r:id="rId89"/>
    <p:sldId id="283" r:id="rId90"/>
    <p:sldId id="285" r:id="rId91"/>
    <p:sldId id="281" r:id="rId92"/>
    <p:sldId id="282" r:id="rId93"/>
    <p:sldId id="286" r:id="rId94"/>
    <p:sldId id="287" r:id="rId95"/>
    <p:sldId id="359" r:id="rId96"/>
    <p:sldId id="360" r:id="rId97"/>
    <p:sldId id="361" r:id="rId98"/>
    <p:sldId id="362" r:id="rId99"/>
    <p:sldId id="364" r:id="rId100"/>
    <p:sldId id="365" r:id="rId101"/>
    <p:sldId id="366" r:id="rId102"/>
    <p:sldId id="348" r:id="rId103"/>
    <p:sldId id="349" r:id="rId104"/>
    <p:sldId id="350" r:id="rId105"/>
    <p:sldId id="351" r:id="rId106"/>
    <p:sldId id="355" r:id="rId107"/>
    <p:sldId id="353" r:id="rId108"/>
    <p:sldId id="354" r:id="rId109"/>
    <p:sldId id="356" r:id="rId110"/>
    <p:sldId id="410" r:id="rId111"/>
    <p:sldId id="357" r:id="rId112"/>
    <p:sldId id="358" r:id="rId113"/>
    <p:sldId id="304" r:id="rId114"/>
    <p:sldId id="311" r:id="rId115"/>
    <p:sldId id="310" r:id="rId116"/>
    <p:sldId id="308" r:id="rId117"/>
    <p:sldId id="307" r:id="rId118"/>
    <p:sldId id="312" r:id="rId119"/>
    <p:sldId id="313" r:id="rId120"/>
    <p:sldId id="314" r:id="rId121"/>
    <p:sldId id="315" r:id="rId122"/>
    <p:sldId id="316" r:id="rId123"/>
    <p:sldId id="317" r:id="rId124"/>
    <p:sldId id="318" r:id="rId125"/>
    <p:sldId id="319" r:id="rId126"/>
    <p:sldId id="320" r:id="rId127"/>
    <p:sldId id="321" r:id="rId128"/>
    <p:sldId id="324" r:id="rId129"/>
    <p:sldId id="322" r:id="rId130"/>
    <p:sldId id="323" r:id="rId131"/>
    <p:sldId id="326" r:id="rId132"/>
    <p:sldId id="325" r:id="rId133"/>
    <p:sldId id="327" r:id="rId134"/>
    <p:sldId id="343" r:id="rId135"/>
    <p:sldId id="344" r:id="rId136"/>
    <p:sldId id="345" r:id="rId137"/>
    <p:sldId id="346" r:id="rId138"/>
    <p:sldId id="347" r:id="rId139"/>
    <p:sldId id="328" r:id="rId140"/>
    <p:sldId id="329" r:id="rId141"/>
    <p:sldId id="330" r:id="rId142"/>
    <p:sldId id="331" r:id="rId143"/>
    <p:sldId id="332" r:id="rId144"/>
    <p:sldId id="333" r:id="rId145"/>
    <p:sldId id="334" r:id="rId146"/>
    <p:sldId id="335" r:id="rId147"/>
    <p:sldId id="337" r:id="rId148"/>
    <p:sldId id="336" r:id="rId149"/>
    <p:sldId id="338" r:id="rId150"/>
    <p:sldId id="339" r:id="rId151"/>
    <p:sldId id="342" r:id="rId1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B10C"/>
    <a:srgbClr val="E3EEF3"/>
    <a:srgbClr val="415741"/>
    <a:srgbClr val="FFFFEC"/>
    <a:srgbClr val="FFAB00"/>
    <a:srgbClr val="FF58F6"/>
    <a:srgbClr val="612C09"/>
    <a:srgbClr val="612D2A"/>
    <a:srgbClr val="967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868"/>
    <p:restoredTop sz="94948"/>
  </p:normalViewPr>
  <p:slideViewPr>
    <p:cSldViewPr snapToGrid="0" snapToObjects="1">
      <p:cViewPr varScale="1">
        <p:scale>
          <a:sx n="60" d="100"/>
          <a:sy n="60" d="100"/>
        </p:scale>
        <p:origin x="192"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3C6EEB-DC59-4042-BFE0-10F51874CD7C}" type="datetimeFigureOut">
              <a:rPr lang="en-US" smtClean="0"/>
              <a:t>7/5/19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6F97CB-F42F-6041-8A74-6BC8163773E1}" type="slidenum">
              <a:rPr lang="en-US" smtClean="0"/>
              <a:t>‹#›</a:t>
            </a:fld>
            <a:endParaRPr lang="en-US"/>
          </a:p>
        </p:txBody>
      </p:sp>
    </p:spTree>
    <p:extLst>
      <p:ext uri="{BB962C8B-B14F-4D97-AF65-F5344CB8AC3E}">
        <p14:creationId xmlns:p14="http://schemas.microsoft.com/office/powerpoint/2010/main" val="2987391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1</a:t>
            </a:fld>
            <a:endParaRPr lang="en-US"/>
          </a:p>
        </p:txBody>
      </p:sp>
    </p:spTree>
    <p:extLst>
      <p:ext uri="{BB962C8B-B14F-4D97-AF65-F5344CB8AC3E}">
        <p14:creationId xmlns:p14="http://schemas.microsoft.com/office/powerpoint/2010/main" val="166581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2</a:t>
            </a:fld>
            <a:endParaRPr lang="en-US"/>
          </a:p>
        </p:txBody>
      </p:sp>
    </p:spTree>
    <p:extLst>
      <p:ext uri="{BB962C8B-B14F-4D97-AF65-F5344CB8AC3E}">
        <p14:creationId xmlns:p14="http://schemas.microsoft.com/office/powerpoint/2010/main" val="277573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31</a:t>
            </a:fld>
            <a:endParaRPr lang="en-US"/>
          </a:p>
        </p:txBody>
      </p:sp>
    </p:spTree>
    <p:extLst>
      <p:ext uri="{BB962C8B-B14F-4D97-AF65-F5344CB8AC3E}">
        <p14:creationId xmlns:p14="http://schemas.microsoft.com/office/powerpoint/2010/main" val="2039588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62</a:t>
            </a:fld>
            <a:endParaRPr lang="en-US"/>
          </a:p>
        </p:txBody>
      </p:sp>
    </p:spTree>
    <p:extLst>
      <p:ext uri="{BB962C8B-B14F-4D97-AF65-F5344CB8AC3E}">
        <p14:creationId xmlns:p14="http://schemas.microsoft.com/office/powerpoint/2010/main" val="83281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70</a:t>
            </a:fld>
            <a:endParaRPr lang="en-US"/>
          </a:p>
        </p:txBody>
      </p:sp>
    </p:spTree>
    <p:extLst>
      <p:ext uri="{BB962C8B-B14F-4D97-AF65-F5344CB8AC3E}">
        <p14:creationId xmlns:p14="http://schemas.microsoft.com/office/powerpoint/2010/main" val="1578927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72</a:t>
            </a:fld>
            <a:endParaRPr lang="en-US"/>
          </a:p>
        </p:txBody>
      </p:sp>
    </p:spTree>
    <p:extLst>
      <p:ext uri="{BB962C8B-B14F-4D97-AF65-F5344CB8AC3E}">
        <p14:creationId xmlns:p14="http://schemas.microsoft.com/office/powerpoint/2010/main" val="211994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87</a:t>
            </a:fld>
            <a:endParaRPr lang="en-US"/>
          </a:p>
        </p:txBody>
      </p:sp>
    </p:spTree>
    <p:extLst>
      <p:ext uri="{BB962C8B-B14F-4D97-AF65-F5344CB8AC3E}">
        <p14:creationId xmlns:p14="http://schemas.microsoft.com/office/powerpoint/2010/main" val="1728922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97</a:t>
            </a:fld>
            <a:endParaRPr lang="en-US"/>
          </a:p>
        </p:txBody>
      </p:sp>
    </p:spTree>
    <p:extLst>
      <p:ext uri="{BB962C8B-B14F-4D97-AF65-F5344CB8AC3E}">
        <p14:creationId xmlns:p14="http://schemas.microsoft.com/office/powerpoint/2010/main" val="395115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102</a:t>
            </a:fld>
            <a:endParaRPr lang="en-US"/>
          </a:p>
        </p:txBody>
      </p:sp>
    </p:spTree>
    <p:extLst>
      <p:ext uri="{BB962C8B-B14F-4D97-AF65-F5344CB8AC3E}">
        <p14:creationId xmlns:p14="http://schemas.microsoft.com/office/powerpoint/2010/main" val="2822269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F97CB-F42F-6041-8A74-6BC8163773E1}" type="slidenum">
              <a:rPr lang="en-US" smtClean="0"/>
              <a:t>104</a:t>
            </a:fld>
            <a:endParaRPr lang="en-US"/>
          </a:p>
        </p:txBody>
      </p:sp>
    </p:spTree>
    <p:extLst>
      <p:ext uri="{BB962C8B-B14F-4D97-AF65-F5344CB8AC3E}">
        <p14:creationId xmlns:p14="http://schemas.microsoft.com/office/powerpoint/2010/main" val="1623966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570C6-5930-A044-A6A8-953BF0DE3D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FB1F97-BA31-A846-ADEF-92A319DB7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085896-CC9F-1C46-9F21-CAA3D4A82CFA}"/>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1B29AF2A-35A0-5249-AA56-787CE769B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147EA6-FF08-B440-8E7C-966B33447572}"/>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389832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1166-CF2A-EE46-9EF8-B6B873ED61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F69B93-748C-2048-8F38-8EE96C3025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0B658-DC55-1A4B-BD2A-EFB211B5E3F1}"/>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38DD389A-5DEF-4F4E-A165-E9C684DB04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8C1396-8C40-4944-A2C4-3CFDEFB8F494}"/>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1208414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3DBFF-F3AD-5D47-89EC-6732CCAD5C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76A3CA-D35D-524E-9EAE-FEFC2AFB4F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098708-2E74-CE45-A762-851F87C5254C}"/>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DB211A31-7A1A-8F42-8766-A1D141069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CD4E6B-9170-CD43-B48B-0BBB57385A0E}"/>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76045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CF3F-534B-DB47-9D4C-26854129F7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76D440-7145-6142-821D-BF9F7E2493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D5977C-5609-FA43-A947-CF1E7BFF44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FCF510-675F-4141-BC69-B08A7C3C1BEC}"/>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6" name="Footer Placeholder 5">
            <a:extLst>
              <a:ext uri="{FF2B5EF4-FFF2-40B4-BE49-F238E27FC236}">
                <a16:creationId xmlns:a16="http://schemas.microsoft.com/office/drawing/2014/main" id="{FBAC7E7C-1A38-DE45-AF84-31DAEDF47D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444976-D5C8-F44A-B6AB-EA0C6630D382}"/>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1967781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B0A82-DB78-1441-9376-BD0D1F7A31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87BDB3-5B26-6649-8B08-6C19D652B5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738030-291E-8C49-8094-29A3696A28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298469-28B5-D343-ACB4-AC0DF6CBD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FA4C7-B2AC-0746-83E6-61526D0F3B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4D38D4-36B8-FA4F-AB16-97278D06FD10}"/>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8" name="Footer Placeholder 7">
            <a:extLst>
              <a:ext uri="{FF2B5EF4-FFF2-40B4-BE49-F238E27FC236}">
                <a16:creationId xmlns:a16="http://schemas.microsoft.com/office/drawing/2014/main" id="{549A1806-F281-A546-BB40-F87F22B02D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902BAA-9A3F-FB42-AAF7-D72B57E9B370}"/>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133391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FC0DF-EA42-B449-BF32-46E0EC7C76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63025F-07E0-CB4D-90A3-F11082245688}"/>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4" name="Footer Placeholder 3">
            <a:extLst>
              <a:ext uri="{FF2B5EF4-FFF2-40B4-BE49-F238E27FC236}">
                <a16:creationId xmlns:a16="http://schemas.microsoft.com/office/drawing/2014/main" id="{7F153E8B-5C71-5847-B9EE-199F129E9B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2513FB-2615-284A-B83F-1B6291B6D94B}"/>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106630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0B25D6-E708-F846-8FA0-67B5266418B3}"/>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3" name="Footer Placeholder 2">
            <a:extLst>
              <a:ext uri="{FF2B5EF4-FFF2-40B4-BE49-F238E27FC236}">
                <a16:creationId xmlns:a16="http://schemas.microsoft.com/office/drawing/2014/main" id="{2B510F6D-5A02-9040-B461-4EC2B072F2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61CC1E-E66F-0047-8789-9AE34B31CE07}"/>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1789627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3CB50-3274-4843-995B-A5492ACC5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82AC38-1350-A04C-B245-E3A1693B3D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65AF66-4F70-6D41-80E5-D42562FB0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DE5B8B-A7AE-1F42-B553-F735C9911B36}"/>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6" name="Footer Placeholder 5">
            <a:extLst>
              <a:ext uri="{FF2B5EF4-FFF2-40B4-BE49-F238E27FC236}">
                <a16:creationId xmlns:a16="http://schemas.microsoft.com/office/drawing/2014/main" id="{A6A86607-D701-4344-A9CC-F8B5DFA84B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C3FE54-76FC-0E4E-AA97-1707EF289DD6}"/>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3393983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5B296-D53B-B543-B1A3-C2A356D76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00DEAC-38BA-BD40-A881-06A0C055A1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0C32C3-525F-BD4B-984C-0CF0F44BEE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47DF75-C948-8840-A225-C0CF216CE9C8}"/>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6" name="Footer Placeholder 5">
            <a:extLst>
              <a:ext uri="{FF2B5EF4-FFF2-40B4-BE49-F238E27FC236}">
                <a16:creationId xmlns:a16="http://schemas.microsoft.com/office/drawing/2014/main" id="{9DC0CFED-01A2-3442-A195-2173F6035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11C23D-5B91-BF4D-9598-1A046AA614BC}"/>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491891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A01E-190F-4943-86A3-B7B9822076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736087-DA3C-EE44-8EC4-EE05A9F275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338A92-1B6F-5341-A6CF-82143DFB83F2}"/>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902D2B4B-1A82-5F4B-9708-1F0C962945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14837-2F62-8D4F-814A-1D5CCF662FA4}"/>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2458351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9C5DC5-CF39-D24B-91DD-B2519AC16D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B89929-9F3C-7C47-A22E-F69C6290C5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F2CAB-DEDD-3748-88A0-97ABDDF6C8E7}"/>
              </a:ext>
            </a:extLst>
          </p:cNvPr>
          <p:cNvSpPr>
            <a:spLocks noGrp="1"/>
          </p:cNvSpPr>
          <p:nvPr>
            <p:ph type="dt" sz="half" idx="10"/>
          </p:nvPr>
        </p:nvSpPr>
        <p:spPr/>
        <p:txBody>
          <a:body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50D1BAF9-E3F5-0749-9CFF-77F7D12B4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24F92B-AF3C-1F44-8403-44180BE63C44}"/>
              </a:ext>
            </a:extLst>
          </p:cNvPr>
          <p:cNvSpPr>
            <a:spLocks noGrp="1"/>
          </p:cNvSpPr>
          <p:nvPr>
            <p:ph type="sldNum" sz="quarter" idx="12"/>
          </p:nvPr>
        </p:nvSpPr>
        <p:spPr/>
        <p:txBody>
          <a:bodyPr/>
          <a:lstStyle/>
          <a:p>
            <a:fld id="{4321E879-7EDB-C642-ACC4-928CDC60505B}" type="slidenum">
              <a:rPr lang="en-US" smtClean="0"/>
              <a:t>‹#›</a:t>
            </a:fld>
            <a:endParaRPr lang="en-US"/>
          </a:p>
        </p:txBody>
      </p:sp>
    </p:spTree>
    <p:extLst>
      <p:ext uri="{BB962C8B-B14F-4D97-AF65-F5344CB8AC3E}">
        <p14:creationId xmlns:p14="http://schemas.microsoft.com/office/powerpoint/2010/main" val="84330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451F43-3CD4-A34A-800E-3197FAA84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423A76-C323-394D-A3DA-CAE6072BFA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EEE664-1826-1549-8C5D-8CA1272EB1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95526-03E3-AB4B-88BE-6842D15F74DF}" type="datetimeFigureOut">
              <a:rPr lang="en-US" smtClean="0"/>
              <a:t>7/5/19</a:t>
            </a:fld>
            <a:endParaRPr lang="en-US"/>
          </a:p>
        </p:txBody>
      </p:sp>
      <p:sp>
        <p:nvSpPr>
          <p:cNvPr id="5" name="Footer Placeholder 4">
            <a:extLst>
              <a:ext uri="{FF2B5EF4-FFF2-40B4-BE49-F238E27FC236}">
                <a16:creationId xmlns:a16="http://schemas.microsoft.com/office/drawing/2014/main" id="{34D48817-05D0-7247-8EAF-ED24977C37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0549B6-8EB2-3F4C-8C56-BF5C460E28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1E879-7EDB-C642-ACC4-928CDC60505B}" type="slidenum">
              <a:rPr lang="en-US" smtClean="0"/>
              <a:t>‹#›</a:t>
            </a:fld>
            <a:endParaRPr lang="en-US"/>
          </a:p>
        </p:txBody>
      </p:sp>
    </p:spTree>
    <p:extLst>
      <p:ext uri="{BB962C8B-B14F-4D97-AF65-F5344CB8AC3E}">
        <p14:creationId xmlns:p14="http://schemas.microsoft.com/office/powerpoint/2010/main" val="1832470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18" Type="http://schemas.openxmlformats.org/officeDocument/2006/relationships/hyperlink" Target="mailto:andrewtaylor753@gmail.com" TargetMode="External"/><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10.jpg"/><Relationship Id="rId17" Type="http://schemas.openxmlformats.org/officeDocument/2006/relationships/hyperlink" Target="http://www.andrew-james-taylor.com/" TargetMode="External"/><Relationship Id="rId2" Type="http://schemas.openxmlformats.org/officeDocument/2006/relationships/notesSlide" Target="../notesSlides/notesSlide1.xml"/><Relationship Id="rId16"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image" Target="../media/image3.jpg"/><Relationship Id="rId15" Type="http://schemas.openxmlformats.org/officeDocument/2006/relationships/image" Target="../media/image1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4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49.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e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e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1.jpg"/></Relationships>
</file>

<file path=ppt/slides/_rels/slide6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e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2.jpg"/></Relationships>
</file>

<file path=ppt/slides/_rels/slide71.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jp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131.jp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6.jpg"/></Relationships>
</file>

<file path=ppt/slides/_rels/slide8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37.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image" Target="../media/image147.jp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image" Target="../media/image150.jp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e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jp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jp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image" Target="../media/image181.jp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image" Target="../media/image184.jpe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image" Target="../media/image187.jpg"/><Relationship Id="rId1" Type="http://schemas.openxmlformats.org/officeDocument/2006/relationships/slideLayout" Target="../slideLayouts/slideLayout7.xml"/><Relationship Id="rId4" Type="http://schemas.openxmlformats.org/officeDocument/2006/relationships/image" Target="../media/image189.jpg"/></Relationships>
</file>

<file path=ppt/slides/_rels/slide127.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92.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93.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94.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image" Target="../media/image196.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image" Target="../media/image199.jp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image" Target="../media/image201.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image" Target="../media/image202.jpg"/><Relationship Id="rId1" Type="http://schemas.openxmlformats.org/officeDocument/2006/relationships/slideLayout" Target="../slideLayouts/slideLayout7.xml"/><Relationship Id="rId4" Type="http://schemas.openxmlformats.org/officeDocument/2006/relationships/image" Target="../media/image204.jpg"/></Relationships>
</file>

<file path=ppt/slides/_rels/slide139.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image" Target="../media/image205.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image" Target="../media/image210.jp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211.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213.jpg"/><Relationship Id="rId2" Type="http://schemas.openxmlformats.org/officeDocument/2006/relationships/image" Target="../media/image212.jpg"/><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15.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16.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18.jpg"/><Relationship Id="rId2" Type="http://schemas.openxmlformats.org/officeDocument/2006/relationships/image" Target="../media/image217.jpg"/><Relationship Id="rId1" Type="http://schemas.openxmlformats.org/officeDocument/2006/relationships/slideLayout" Target="../slideLayouts/slideLayout2.xml"/><Relationship Id="rId4" Type="http://schemas.openxmlformats.org/officeDocument/2006/relationships/image" Target="../media/image219.jpg"/></Relationships>
</file>

<file path=ppt/slides/_rels/slide150.xml.rels><?xml version="1.0" encoding="UTF-8" standalone="yes"?>
<Relationships xmlns="http://schemas.openxmlformats.org/package/2006/relationships"><Relationship Id="rId3" Type="http://schemas.openxmlformats.org/officeDocument/2006/relationships/image" Target="../media/image221.jpg"/><Relationship Id="rId2" Type="http://schemas.openxmlformats.org/officeDocument/2006/relationships/image" Target="../media/image220.jpg"/><Relationship Id="rId1" Type="http://schemas.openxmlformats.org/officeDocument/2006/relationships/slideLayout" Target="../slideLayouts/slideLayout2.xml"/><Relationship Id="rId4" Type="http://schemas.openxmlformats.org/officeDocument/2006/relationships/image" Target="../media/image222.jpg"/></Relationships>
</file>

<file path=ppt/slides/_rels/slide151.xml.rels><?xml version="1.0" encoding="UTF-8" standalone="yes"?>
<Relationships xmlns="http://schemas.openxmlformats.org/package/2006/relationships"><Relationship Id="rId2" Type="http://schemas.openxmlformats.org/officeDocument/2006/relationships/image" Target="../media/image22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3C9CE7-1645-CE45-B5FC-CBA28741627D}"/>
              </a:ext>
            </a:extLst>
          </p:cNvPr>
          <p:cNvPicPr>
            <a:picLocks noChangeAspect="1"/>
          </p:cNvPicPr>
          <p:nvPr/>
        </p:nvPicPr>
        <p:blipFill>
          <a:blip r:embed="rId3"/>
          <a:stretch>
            <a:fillRect/>
          </a:stretch>
        </p:blipFill>
        <p:spPr>
          <a:xfrm>
            <a:off x="2022007" y="-12787"/>
            <a:ext cx="1798634" cy="3177587"/>
          </a:xfrm>
          <a:prstGeom prst="rect">
            <a:avLst/>
          </a:prstGeom>
        </p:spPr>
      </p:pic>
      <p:pic>
        <p:nvPicPr>
          <p:cNvPr id="10" name="Picture 9">
            <a:extLst>
              <a:ext uri="{FF2B5EF4-FFF2-40B4-BE49-F238E27FC236}">
                <a16:creationId xmlns:a16="http://schemas.microsoft.com/office/drawing/2014/main" id="{21DAFE06-B116-C242-87C0-64A54C43A66A}"/>
              </a:ext>
            </a:extLst>
          </p:cNvPr>
          <p:cNvPicPr>
            <a:picLocks noChangeAspect="1"/>
          </p:cNvPicPr>
          <p:nvPr/>
        </p:nvPicPr>
        <p:blipFill>
          <a:blip r:embed="rId4"/>
          <a:stretch>
            <a:fillRect/>
          </a:stretch>
        </p:blipFill>
        <p:spPr>
          <a:xfrm>
            <a:off x="4511507" y="4057765"/>
            <a:ext cx="2420290" cy="2800235"/>
          </a:xfrm>
          <a:prstGeom prst="rect">
            <a:avLst/>
          </a:prstGeom>
        </p:spPr>
      </p:pic>
      <p:pic>
        <p:nvPicPr>
          <p:cNvPr id="14" name="Picture 13">
            <a:extLst>
              <a:ext uri="{FF2B5EF4-FFF2-40B4-BE49-F238E27FC236}">
                <a16:creationId xmlns:a16="http://schemas.microsoft.com/office/drawing/2014/main" id="{A22B0244-CCF6-CD47-B25F-A5BE3B65F5D3}"/>
              </a:ext>
            </a:extLst>
          </p:cNvPr>
          <p:cNvPicPr>
            <a:picLocks noChangeAspect="1"/>
          </p:cNvPicPr>
          <p:nvPr/>
        </p:nvPicPr>
        <p:blipFill>
          <a:blip r:embed="rId5"/>
          <a:stretch>
            <a:fillRect/>
          </a:stretch>
        </p:blipFill>
        <p:spPr>
          <a:xfrm>
            <a:off x="1901448" y="3051175"/>
            <a:ext cx="2643438" cy="3806825"/>
          </a:xfrm>
          <a:prstGeom prst="rect">
            <a:avLst/>
          </a:prstGeom>
        </p:spPr>
      </p:pic>
      <p:pic>
        <p:nvPicPr>
          <p:cNvPr id="16" name="Picture 15">
            <a:extLst>
              <a:ext uri="{FF2B5EF4-FFF2-40B4-BE49-F238E27FC236}">
                <a16:creationId xmlns:a16="http://schemas.microsoft.com/office/drawing/2014/main" id="{79E54BE9-39DF-D94E-8FBE-FD8EA4DDAEE3}"/>
              </a:ext>
            </a:extLst>
          </p:cNvPr>
          <p:cNvPicPr>
            <a:picLocks noChangeAspect="1"/>
          </p:cNvPicPr>
          <p:nvPr/>
        </p:nvPicPr>
        <p:blipFill>
          <a:blip r:embed="rId6"/>
          <a:stretch>
            <a:fillRect/>
          </a:stretch>
        </p:blipFill>
        <p:spPr>
          <a:xfrm>
            <a:off x="9095259" y="4279900"/>
            <a:ext cx="3124200" cy="2578100"/>
          </a:xfrm>
          <a:prstGeom prst="rect">
            <a:avLst/>
          </a:prstGeom>
        </p:spPr>
      </p:pic>
      <p:pic>
        <p:nvPicPr>
          <p:cNvPr id="18" name="Picture 17">
            <a:extLst>
              <a:ext uri="{FF2B5EF4-FFF2-40B4-BE49-F238E27FC236}">
                <a16:creationId xmlns:a16="http://schemas.microsoft.com/office/drawing/2014/main" id="{CD7DBE4C-3576-624A-BEC5-D78B207F205C}"/>
              </a:ext>
            </a:extLst>
          </p:cNvPr>
          <p:cNvPicPr>
            <a:picLocks noChangeAspect="1"/>
          </p:cNvPicPr>
          <p:nvPr/>
        </p:nvPicPr>
        <p:blipFill>
          <a:blip r:embed="rId7"/>
          <a:stretch>
            <a:fillRect/>
          </a:stretch>
        </p:blipFill>
        <p:spPr>
          <a:xfrm>
            <a:off x="10695459" y="2414030"/>
            <a:ext cx="1524000" cy="1879600"/>
          </a:xfrm>
          <a:prstGeom prst="rect">
            <a:avLst/>
          </a:prstGeom>
        </p:spPr>
      </p:pic>
      <p:pic>
        <p:nvPicPr>
          <p:cNvPr id="20" name="Picture 19">
            <a:extLst>
              <a:ext uri="{FF2B5EF4-FFF2-40B4-BE49-F238E27FC236}">
                <a16:creationId xmlns:a16="http://schemas.microsoft.com/office/drawing/2014/main" id="{DC480218-6040-D847-9F8B-0FCC5F94D92A}"/>
              </a:ext>
            </a:extLst>
          </p:cNvPr>
          <p:cNvPicPr>
            <a:picLocks noChangeAspect="1"/>
          </p:cNvPicPr>
          <p:nvPr/>
        </p:nvPicPr>
        <p:blipFill>
          <a:blip r:embed="rId8"/>
          <a:stretch>
            <a:fillRect/>
          </a:stretch>
        </p:blipFill>
        <p:spPr>
          <a:xfrm>
            <a:off x="6185223" y="-12786"/>
            <a:ext cx="3631553" cy="2130511"/>
          </a:xfrm>
          <a:prstGeom prst="rect">
            <a:avLst/>
          </a:prstGeom>
        </p:spPr>
      </p:pic>
      <p:pic>
        <p:nvPicPr>
          <p:cNvPr id="24" name="Picture 23">
            <a:extLst>
              <a:ext uri="{FF2B5EF4-FFF2-40B4-BE49-F238E27FC236}">
                <a16:creationId xmlns:a16="http://schemas.microsoft.com/office/drawing/2014/main" id="{03CA7EDF-96B5-E14A-9E7E-008A68E6BD6F}"/>
              </a:ext>
            </a:extLst>
          </p:cNvPr>
          <p:cNvPicPr>
            <a:picLocks noChangeAspect="1"/>
          </p:cNvPicPr>
          <p:nvPr/>
        </p:nvPicPr>
        <p:blipFill>
          <a:blip r:embed="rId9"/>
          <a:stretch>
            <a:fillRect/>
          </a:stretch>
        </p:blipFill>
        <p:spPr>
          <a:xfrm>
            <a:off x="-28934" y="0"/>
            <a:ext cx="2527300" cy="3213100"/>
          </a:xfrm>
          <a:prstGeom prst="rect">
            <a:avLst/>
          </a:prstGeom>
        </p:spPr>
      </p:pic>
      <p:pic>
        <p:nvPicPr>
          <p:cNvPr id="26" name="Picture 25">
            <a:extLst>
              <a:ext uri="{FF2B5EF4-FFF2-40B4-BE49-F238E27FC236}">
                <a16:creationId xmlns:a16="http://schemas.microsoft.com/office/drawing/2014/main" id="{2FE7815C-5B41-5647-811C-72F8B6637642}"/>
              </a:ext>
            </a:extLst>
          </p:cNvPr>
          <p:cNvPicPr>
            <a:picLocks noChangeAspect="1"/>
          </p:cNvPicPr>
          <p:nvPr/>
        </p:nvPicPr>
        <p:blipFill>
          <a:blip r:embed="rId10"/>
          <a:stretch>
            <a:fillRect/>
          </a:stretch>
        </p:blipFill>
        <p:spPr>
          <a:xfrm>
            <a:off x="6713342" y="4279898"/>
            <a:ext cx="2513988" cy="2578101"/>
          </a:xfrm>
          <a:prstGeom prst="rect">
            <a:avLst/>
          </a:prstGeom>
        </p:spPr>
      </p:pic>
      <p:pic>
        <p:nvPicPr>
          <p:cNvPr id="28" name="Picture 27">
            <a:extLst>
              <a:ext uri="{FF2B5EF4-FFF2-40B4-BE49-F238E27FC236}">
                <a16:creationId xmlns:a16="http://schemas.microsoft.com/office/drawing/2014/main" id="{AD12A499-3D22-B849-9569-FDC4A7115ADD}"/>
              </a:ext>
            </a:extLst>
          </p:cNvPr>
          <p:cNvPicPr>
            <a:picLocks noChangeAspect="1"/>
          </p:cNvPicPr>
          <p:nvPr/>
        </p:nvPicPr>
        <p:blipFill>
          <a:blip r:embed="rId11"/>
          <a:stretch>
            <a:fillRect/>
          </a:stretch>
        </p:blipFill>
        <p:spPr>
          <a:xfrm>
            <a:off x="3820641" y="2113684"/>
            <a:ext cx="4192224" cy="2159695"/>
          </a:xfrm>
          <a:prstGeom prst="rect">
            <a:avLst/>
          </a:prstGeom>
        </p:spPr>
      </p:pic>
      <p:pic>
        <p:nvPicPr>
          <p:cNvPr id="30" name="Picture 29">
            <a:extLst>
              <a:ext uri="{FF2B5EF4-FFF2-40B4-BE49-F238E27FC236}">
                <a16:creationId xmlns:a16="http://schemas.microsoft.com/office/drawing/2014/main" id="{69B5FF5B-CA27-D546-A49F-31B82B3DDF13}"/>
              </a:ext>
            </a:extLst>
          </p:cNvPr>
          <p:cNvPicPr>
            <a:picLocks noChangeAspect="1"/>
          </p:cNvPicPr>
          <p:nvPr/>
        </p:nvPicPr>
        <p:blipFill>
          <a:blip r:embed="rId12"/>
          <a:stretch>
            <a:fillRect/>
          </a:stretch>
        </p:blipFill>
        <p:spPr>
          <a:xfrm>
            <a:off x="3174810" y="353977"/>
            <a:ext cx="3102253" cy="2446258"/>
          </a:xfrm>
          <a:prstGeom prst="rect">
            <a:avLst/>
          </a:prstGeom>
        </p:spPr>
      </p:pic>
      <p:pic>
        <p:nvPicPr>
          <p:cNvPr id="32" name="Picture 31">
            <a:extLst>
              <a:ext uri="{FF2B5EF4-FFF2-40B4-BE49-F238E27FC236}">
                <a16:creationId xmlns:a16="http://schemas.microsoft.com/office/drawing/2014/main" id="{19A2DA15-CBBE-F641-B425-8D433E10112C}"/>
              </a:ext>
            </a:extLst>
          </p:cNvPr>
          <p:cNvPicPr>
            <a:picLocks noChangeAspect="1"/>
          </p:cNvPicPr>
          <p:nvPr/>
        </p:nvPicPr>
        <p:blipFill>
          <a:blip r:embed="rId13"/>
          <a:stretch>
            <a:fillRect/>
          </a:stretch>
        </p:blipFill>
        <p:spPr>
          <a:xfrm>
            <a:off x="7656598" y="2091398"/>
            <a:ext cx="3124200" cy="2181981"/>
          </a:xfrm>
          <a:prstGeom prst="rect">
            <a:avLst/>
          </a:prstGeom>
        </p:spPr>
      </p:pic>
      <p:pic>
        <p:nvPicPr>
          <p:cNvPr id="34" name="Picture 33">
            <a:extLst>
              <a:ext uri="{FF2B5EF4-FFF2-40B4-BE49-F238E27FC236}">
                <a16:creationId xmlns:a16="http://schemas.microsoft.com/office/drawing/2014/main" id="{65FDCCBF-C350-8840-8968-63BE7F2F8B13}"/>
              </a:ext>
            </a:extLst>
          </p:cNvPr>
          <p:cNvPicPr>
            <a:picLocks noChangeAspect="1"/>
          </p:cNvPicPr>
          <p:nvPr/>
        </p:nvPicPr>
        <p:blipFill>
          <a:blip r:embed="rId14"/>
          <a:stretch>
            <a:fillRect/>
          </a:stretch>
        </p:blipFill>
        <p:spPr>
          <a:xfrm>
            <a:off x="9415527" y="0"/>
            <a:ext cx="2803932" cy="2447067"/>
          </a:xfrm>
          <a:prstGeom prst="rect">
            <a:avLst/>
          </a:prstGeom>
        </p:spPr>
      </p:pic>
      <p:pic>
        <p:nvPicPr>
          <p:cNvPr id="36" name="Picture 35">
            <a:extLst>
              <a:ext uri="{FF2B5EF4-FFF2-40B4-BE49-F238E27FC236}">
                <a16:creationId xmlns:a16="http://schemas.microsoft.com/office/drawing/2014/main" id="{72F7BB52-4F58-7A4D-8A0A-CCC842D39D12}"/>
              </a:ext>
            </a:extLst>
          </p:cNvPr>
          <p:cNvPicPr>
            <a:picLocks noChangeAspect="1"/>
          </p:cNvPicPr>
          <p:nvPr/>
        </p:nvPicPr>
        <p:blipFill>
          <a:blip r:embed="rId15"/>
          <a:stretch>
            <a:fillRect/>
          </a:stretch>
        </p:blipFill>
        <p:spPr>
          <a:xfrm>
            <a:off x="-4654" y="3205415"/>
            <a:ext cx="1906102" cy="2749186"/>
          </a:xfrm>
          <a:prstGeom prst="rect">
            <a:avLst/>
          </a:prstGeom>
        </p:spPr>
      </p:pic>
      <p:pic>
        <p:nvPicPr>
          <p:cNvPr id="38" name="Picture 37">
            <a:extLst>
              <a:ext uri="{FF2B5EF4-FFF2-40B4-BE49-F238E27FC236}">
                <a16:creationId xmlns:a16="http://schemas.microsoft.com/office/drawing/2014/main" id="{7EF3762F-5A3F-3A4D-990B-28B262312446}"/>
              </a:ext>
            </a:extLst>
          </p:cNvPr>
          <p:cNvPicPr>
            <a:picLocks noChangeAspect="1"/>
          </p:cNvPicPr>
          <p:nvPr/>
        </p:nvPicPr>
        <p:blipFill>
          <a:blip r:embed="rId16"/>
          <a:stretch>
            <a:fillRect/>
          </a:stretch>
        </p:blipFill>
        <p:spPr>
          <a:xfrm>
            <a:off x="0" y="5745377"/>
            <a:ext cx="2530912" cy="1112623"/>
          </a:xfrm>
          <a:prstGeom prst="rect">
            <a:avLst/>
          </a:prstGeom>
        </p:spPr>
      </p:pic>
      <p:sp>
        <p:nvSpPr>
          <p:cNvPr id="39" name="TextBox 38">
            <a:extLst>
              <a:ext uri="{FF2B5EF4-FFF2-40B4-BE49-F238E27FC236}">
                <a16:creationId xmlns:a16="http://schemas.microsoft.com/office/drawing/2014/main" id="{F445BE9D-2420-E045-9169-CC144E8C9328}"/>
              </a:ext>
            </a:extLst>
          </p:cNvPr>
          <p:cNvSpPr txBox="1"/>
          <p:nvPr/>
        </p:nvSpPr>
        <p:spPr>
          <a:xfrm>
            <a:off x="2982226" y="-12787"/>
            <a:ext cx="6433301" cy="1200329"/>
          </a:xfrm>
          <a:prstGeom prst="rect">
            <a:avLst/>
          </a:prstGeom>
          <a:solidFill>
            <a:schemeClr val="tx1">
              <a:lumMod val="75000"/>
              <a:lumOff val="25000"/>
            </a:schemeClr>
          </a:solidFill>
        </p:spPr>
        <p:txBody>
          <a:bodyPr wrap="square" rtlCol="0">
            <a:spAutoFit/>
          </a:bodyPr>
          <a:lstStyle/>
          <a:p>
            <a:pPr algn="ctr"/>
            <a:r>
              <a:rPr lang="en-US" sz="3600" dirty="0">
                <a:solidFill>
                  <a:schemeClr val="accent2"/>
                </a:solidFill>
              </a:rPr>
              <a:t>…ISMS. AN INTRODUCTION TO MODERN ART</a:t>
            </a:r>
          </a:p>
        </p:txBody>
      </p:sp>
      <p:sp>
        <p:nvSpPr>
          <p:cNvPr id="3" name="TextBox 2">
            <a:extLst>
              <a:ext uri="{FF2B5EF4-FFF2-40B4-BE49-F238E27FC236}">
                <a16:creationId xmlns:a16="http://schemas.microsoft.com/office/drawing/2014/main" id="{CC5666AC-0EFE-0345-95B2-A6DB76B64975}"/>
              </a:ext>
            </a:extLst>
          </p:cNvPr>
          <p:cNvSpPr txBox="1"/>
          <p:nvPr/>
        </p:nvSpPr>
        <p:spPr>
          <a:xfrm>
            <a:off x="7546428" y="5657670"/>
            <a:ext cx="4673031" cy="1200329"/>
          </a:xfrm>
          <a:prstGeom prst="rect">
            <a:avLst/>
          </a:prstGeom>
          <a:solidFill>
            <a:schemeClr val="bg1"/>
          </a:solidFill>
        </p:spPr>
        <p:txBody>
          <a:bodyPr wrap="square" rtlCol="0">
            <a:spAutoFit/>
          </a:bodyPr>
          <a:lstStyle/>
          <a:p>
            <a:pPr algn="ctr"/>
            <a:r>
              <a:rPr lang="en-US" dirty="0">
                <a:solidFill>
                  <a:srgbClr val="FF0000"/>
                </a:solidFill>
                <a:hlinkClick r:id="rId17">
                  <a:extLst>
                    <a:ext uri="{A12FA001-AC4F-418D-AE19-62706E023703}">
                      <ahyp:hlinkClr xmlns:ahyp="http://schemas.microsoft.com/office/drawing/2018/hyperlinkcolor" val="tx"/>
                    </a:ext>
                  </a:extLst>
                </a:hlinkClick>
              </a:rPr>
              <a:t>www.andrew-james-taylor.com</a:t>
            </a:r>
            <a:endParaRPr lang="en-US" dirty="0">
              <a:solidFill>
                <a:srgbClr val="FF0000"/>
              </a:solidFill>
            </a:endParaRPr>
          </a:p>
          <a:p>
            <a:endParaRPr lang="en-US" dirty="0">
              <a:solidFill>
                <a:srgbClr val="FF0000"/>
              </a:solidFill>
            </a:endParaRPr>
          </a:p>
          <a:p>
            <a:pPr algn="ctr"/>
            <a:r>
              <a:rPr lang="en-US" dirty="0">
                <a:solidFill>
                  <a:srgbClr val="FF0000"/>
                </a:solidFill>
                <a:hlinkClick r:id="rId18">
                  <a:extLst>
                    <a:ext uri="{A12FA001-AC4F-418D-AE19-62706E023703}">
                      <ahyp:hlinkClr xmlns:ahyp="http://schemas.microsoft.com/office/drawing/2018/hyperlinkcolor" val="tx"/>
                    </a:ext>
                  </a:extLst>
                </a:hlinkClick>
              </a:rPr>
              <a:t>andrewtaylor753@gmail.com</a:t>
            </a:r>
            <a:endParaRPr lang="en-US" dirty="0">
              <a:solidFill>
                <a:srgbClr val="FF0000"/>
              </a:solidFill>
            </a:endParaRPr>
          </a:p>
          <a:p>
            <a:endParaRPr lang="en-US" dirty="0"/>
          </a:p>
        </p:txBody>
      </p:sp>
    </p:spTree>
    <p:extLst>
      <p:ext uri="{BB962C8B-B14F-4D97-AF65-F5344CB8AC3E}">
        <p14:creationId xmlns:p14="http://schemas.microsoft.com/office/powerpoint/2010/main" val="774788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FFAE4-CD2A-A348-8A7A-B890EC99D223}"/>
              </a:ext>
            </a:extLst>
          </p:cNvPr>
          <p:cNvPicPr>
            <a:picLocks noChangeAspect="1"/>
          </p:cNvPicPr>
          <p:nvPr/>
        </p:nvPicPr>
        <p:blipFill>
          <a:blip r:embed="rId3"/>
          <a:stretch>
            <a:fillRect/>
          </a:stretch>
        </p:blipFill>
        <p:spPr>
          <a:xfrm>
            <a:off x="4646468" y="1964724"/>
            <a:ext cx="4041312" cy="2588741"/>
          </a:xfrm>
          <a:prstGeom prst="rect">
            <a:avLst/>
          </a:prstGeom>
        </p:spPr>
      </p:pic>
      <p:pic>
        <p:nvPicPr>
          <p:cNvPr id="5" name="Picture 4">
            <a:extLst>
              <a:ext uri="{FF2B5EF4-FFF2-40B4-BE49-F238E27FC236}">
                <a16:creationId xmlns:a16="http://schemas.microsoft.com/office/drawing/2014/main" id="{FF8863A9-0801-384A-9743-918B122C3A11}"/>
              </a:ext>
            </a:extLst>
          </p:cNvPr>
          <p:cNvPicPr>
            <a:picLocks noChangeAspect="1"/>
          </p:cNvPicPr>
          <p:nvPr/>
        </p:nvPicPr>
        <p:blipFill>
          <a:blip r:embed="rId4"/>
          <a:stretch>
            <a:fillRect/>
          </a:stretch>
        </p:blipFill>
        <p:spPr>
          <a:xfrm>
            <a:off x="272873" y="1822622"/>
            <a:ext cx="4130112" cy="3039762"/>
          </a:xfrm>
          <a:prstGeom prst="rect">
            <a:avLst/>
          </a:prstGeom>
        </p:spPr>
      </p:pic>
      <p:pic>
        <p:nvPicPr>
          <p:cNvPr id="7" name="Picture 6">
            <a:extLst>
              <a:ext uri="{FF2B5EF4-FFF2-40B4-BE49-F238E27FC236}">
                <a16:creationId xmlns:a16="http://schemas.microsoft.com/office/drawing/2014/main" id="{D9744917-2BFD-3A4C-9672-22B2A12C4482}"/>
              </a:ext>
            </a:extLst>
          </p:cNvPr>
          <p:cNvPicPr>
            <a:picLocks noChangeAspect="1"/>
          </p:cNvPicPr>
          <p:nvPr/>
        </p:nvPicPr>
        <p:blipFill>
          <a:blip r:embed="rId5"/>
          <a:stretch>
            <a:fillRect/>
          </a:stretch>
        </p:blipFill>
        <p:spPr>
          <a:xfrm>
            <a:off x="8960199" y="1573272"/>
            <a:ext cx="2958928" cy="3931147"/>
          </a:xfrm>
          <a:prstGeom prst="rect">
            <a:avLst/>
          </a:prstGeom>
        </p:spPr>
      </p:pic>
    </p:spTree>
    <p:extLst>
      <p:ext uri="{BB962C8B-B14F-4D97-AF65-F5344CB8AC3E}">
        <p14:creationId xmlns:p14="http://schemas.microsoft.com/office/powerpoint/2010/main" val="922252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FFAE4-CD2A-A348-8A7A-B890EC99D223}"/>
              </a:ext>
            </a:extLst>
          </p:cNvPr>
          <p:cNvPicPr>
            <a:picLocks noChangeAspect="1"/>
          </p:cNvPicPr>
          <p:nvPr/>
        </p:nvPicPr>
        <p:blipFill>
          <a:blip r:embed="rId2"/>
          <a:stretch>
            <a:fillRect/>
          </a:stretch>
        </p:blipFill>
        <p:spPr>
          <a:xfrm>
            <a:off x="4646468" y="1964724"/>
            <a:ext cx="4041312" cy="2588741"/>
          </a:xfrm>
          <a:prstGeom prst="rect">
            <a:avLst/>
          </a:prstGeom>
        </p:spPr>
      </p:pic>
      <p:pic>
        <p:nvPicPr>
          <p:cNvPr id="5" name="Picture 4">
            <a:extLst>
              <a:ext uri="{FF2B5EF4-FFF2-40B4-BE49-F238E27FC236}">
                <a16:creationId xmlns:a16="http://schemas.microsoft.com/office/drawing/2014/main" id="{FF8863A9-0801-384A-9743-918B122C3A11}"/>
              </a:ext>
            </a:extLst>
          </p:cNvPr>
          <p:cNvPicPr>
            <a:picLocks noChangeAspect="1"/>
          </p:cNvPicPr>
          <p:nvPr/>
        </p:nvPicPr>
        <p:blipFill>
          <a:blip r:embed="rId3"/>
          <a:stretch>
            <a:fillRect/>
          </a:stretch>
        </p:blipFill>
        <p:spPr>
          <a:xfrm>
            <a:off x="272873" y="1822622"/>
            <a:ext cx="4130112" cy="3039762"/>
          </a:xfrm>
          <a:prstGeom prst="rect">
            <a:avLst/>
          </a:prstGeom>
        </p:spPr>
      </p:pic>
      <p:pic>
        <p:nvPicPr>
          <p:cNvPr id="7" name="Picture 6">
            <a:extLst>
              <a:ext uri="{FF2B5EF4-FFF2-40B4-BE49-F238E27FC236}">
                <a16:creationId xmlns:a16="http://schemas.microsoft.com/office/drawing/2014/main" id="{D9744917-2BFD-3A4C-9672-22B2A12C4482}"/>
              </a:ext>
            </a:extLst>
          </p:cNvPr>
          <p:cNvPicPr>
            <a:picLocks noChangeAspect="1"/>
          </p:cNvPicPr>
          <p:nvPr/>
        </p:nvPicPr>
        <p:blipFill>
          <a:blip r:embed="rId4"/>
          <a:stretch>
            <a:fillRect/>
          </a:stretch>
        </p:blipFill>
        <p:spPr>
          <a:xfrm>
            <a:off x="8960199" y="1573272"/>
            <a:ext cx="2958928" cy="3931147"/>
          </a:xfrm>
          <a:prstGeom prst="rect">
            <a:avLst/>
          </a:prstGeom>
        </p:spPr>
      </p:pic>
      <p:sp>
        <p:nvSpPr>
          <p:cNvPr id="8" name="TextBox 7">
            <a:extLst>
              <a:ext uri="{FF2B5EF4-FFF2-40B4-BE49-F238E27FC236}">
                <a16:creationId xmlns:a16="http://schemas.microsoft.com/office/drawing/2014/main" id="{DF10A79C-318C-1442-9924-C7C6795A79CA}"/>
              </a:ext>
            </a:extLst>
          </p:cNvPr>
          <p:cNvSpPr txBox="1"/>
          <p:nvPr/>
        </p:nvSpPr>
        <p:spPr>
          <a:xfrm>
            <a:off x="272873" y="568411"/>
            <a:ext cx="4130113" cy="1200329"/>
          </a:xfrm>
          <a:prstGeom prst="rect">
            <a:avLst/>
          </a:prstGeom>
          <a:noFill/>
        </p:spPr>
        <p:txBody>
          <a:bodyPr wrap="square" rtlCol="0">
            <a:spAutoFit/>
          </a:bodyPr>
          <a:lstStyle/>
          <a:p>
            <a:pPr algn="ctr"/>
            <a:r>
              <a:rPr lang="en-US" dirty="0">
                <a:solidFill>
                  <a:schemeClr val="bg1"/>
                </a:solidFill>
              </a:rPr>
              <a:t>J.M.W. Turner. </a:t>
            </a:r>
          </a:p>
          <a:p>
            <a:pPr algn="ctr"/>
            <a:r>
              <a:rPr lang="en-GB" i="1" dirty="0">
                <a:solidFill>
                  <a:schemeClr val="bg1"/>
                </a:solidFill>
              </a:rPr>
              <a:t>Snow Storm: Steam-Boat off a </a:t>
            </a:r>
          </a:p>
          <a:p>
            <a:pPr algn="ctr"/>
            <a:r>
              <a:rPr lang="en-GB" i="1" dirty="0">
                <a:solidFill>
                  <a:schemeClr val="bg1"/>
                </a:solidFill>
              </a:rPr>
              <a:t>Harbour's Mouth. 1</a:t>
            </a:r>
            <a:r>
              <a:rPr lang="en-GB" dirty="0">
                <a:solidFill>
                  <a:schemeClr val="bg1"/>
                </a:solidFill>
              </a:rPr>
              <a:t>842. </a:t>
            </a:r>
          </a:p>
          <a:p>
            <a:endParaRPr lang="en-US" dirty="0"/>
          </a:p>
        </p:txBody>
      </p:sp>
      <p:sp>
        <p:nvSpPr>
          <p:cNvPr id="9" name="TextBox 8">
            <a:extLst>
              <a:ext uri="{FF2B5EF4-FFF2-40B4-BE49-F238E27FC236}">
                <a16:creationId xmlns:a16="http://schemas.microsoft.com/office/drawing/2014/main" id="{47684F6B-F5C1-2F4A-8EA3-EF685FCF4351}"/>
              </a:ext>
            </a:extLst>
          </p:cNvPr>
          <p:cNvSpPr txBox="1"/>
          <p:nvPr/>
        </p:nvSpPr>
        <p:spPr>
          <a:xfrm>
            <a:off x="4744995" y="625046"/>
            <a:ext cx="3827043" cy="646331"/>
          </a:xfrm>
          <a:prstGeom prst="rect">
            <a:avLst/>
          </a:prstGeom>
          <a:noFill/>
        </p:spPr>
        <p:txBody>
          <a:bodyPr wrap="square" rtlCol="0">
            <a:spAutoFit/>
          </a:bodyPr>
          <a:lstStyle/>
          <a:p>
            <a:pPr algn="ctr"/>
            <a:r>
              <a:rPr lang="en-US" dirty="0">
                <a:solidFill>
                  <a:schemeClr val="bg1"/>
                </a:solidFill>
              </a:rPr>
              <a:t>Caspar David Friedrich. </a:t>
            </a:r>
          </a:p>
          <a:p>
            <a:pPr algn="ctr"/>
            <a:r>
              <a:rPr lang="en-US" i="1" dirty="0">
                <a:solidFill>
                  <a:schemeClr val="bg1"/>
                </a:solidFill>
              </a:rPr>
              <a:t>Monk by the Sea</a:t>
            </a:r>
            <a:r>
              <a:rPr lang="en-US" dirty="0">
                <a:solidFill>
                  <a:schemeClr val="bg1"/>
                </a:solidFill>
              </a:rPr>
              <a:t>. c1810. </a:t>
            </a:r>
          </a:p>
        </p:txBody>
      </p:sp>
      <p:sp>
        <p:nvSpPr>
          <p:cNvPr id="10" name="TextBox 9">
            <a:extLst>
              <a:ext uri="{FF2B5EF4-FFF2-40B4-BE49-F238E27FC236}">
                <a16:creationId xmlns:a16="http://schemas.microsoft.com/office/drawing/2014/main" id="{72A03759-9D48-AA4E-901E-F7BAA4B56DD9}"/>
              </a:ext>
            </a:extLst>
          </p:cNvPr>
          <p:cNvSpPr txBox="1"/>
          <p:nvPr/>
        </p:nvSpPr>
        <p:spPr>
          <a:xfrm>
            <a:off x="8960199" y="383059"/>
            <a:ext cx="2958928" cy="923330"/>
          </a:xfrm>
          <a:prstGeom prst="rect">
            <a:avLst/>
          </a:prstGeom>
          <a:noFill/>
        </p:spPr>
        <p:txBody>
          <a:bodyPr wrap="square" rtlCol="0">
            <a:spAutoFit/>
          </a:bodyPr>
          <a:lstStyle/>
          <a:p>
            <a:pPr algn="ctr"/>
            <a:r>
              <a:rPr lang="en-US" dirty="0">
                <a:solidFill>
                  <a:schemeClr val="bg1"/>
                </a:solidFill>
              </a:rPr>
              <a:t>James Whistler. </a:t>
            </a:r>
          </a:p>
          <a:p>
            <a:pPr algn="ctr"/>
            <a:r>
              <a:rPr lang="en-US" i="1" dirty="0">
                <a:solidFill>
                  <a:schemeClr val="bg1"/>
                </a:solidFill>
              </a:rPr>
              <a:t>Nocturne in Black and Gold. The Falling Rocket.</a:t>
            </a:r>
            <a:r>
              <a:rPr lang="en-US" dirty="0">
                <a:solidFill>
                  <a:schemeClr val="bg1"/>
                </a:solidFill>
              </a:rPr>
              <a:t> 1875</a:t>
            </a:r>
          </a:p>
        </p:txBody>
      </p:sp>
    </p:spTree>
    <p:extLst>
      <p:ext uri="{BB962C8B-B14F-4D97-AF65-F5344CB8AC3E}">
        <p14:creationId xmlns:p14="http://schemas.microsoft.com/office/powerpoint/2010/main" val="40399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1DC4F4-0435-9F45-839E-8F4AE2BB23AA}"/>
              </a:ext>
            </a:extLst>
          </p:cNvPr>
          <p:cNvPicPr>
            <a:picLocks noChangeAspect="1"/>
          </p:cNvPicPr>
          <p:nvPr/>
        </p:nvPicPr>
        <p:blipFill>
          <a:blip r:embed="rId2"/>
          <a:stretch>
            <a:fillRect/>
          </a:stretch>
        </p:blipFill>
        <p:spPr>
          <a:xfrm>
            <a:off x="2667000" y="487145"/>
            <a:ext cx="6857999" cy="4917056"/>
          </a:xfrm>
          <a:prstGeom prst="rect">
            <a:avLst/>
          </a:prstGeom>
        </p:spPr>
      </p:pic>
      <p:sp>
        <p:nvSpPr>
          <p:cNvPr id="4" name="TextBox 3">
            <a:extLst>
              <a:ext uri="{FF2B5EF4-FFF2-40B4-BE49-F238E27FC236}">
                <a16:creationId xmlns:a16="http://schemas.microsoft.com/office/drawing/2014/main" id="{6E0ED8C5-A2E4-2E4A-805D-C8ECCEC4B522}"/>
              </a:ext>
            </a:extLst>
          </p:cNvPr>
          <p:cNvSpPr txBox="1"/>
          <p:nvPr/>
        </p:nvSpPr>
        <p:spPr>
          <a:xfrm>
            <a:off x="2667000" y="5617029"/>
            <a:ext cx="6857999" cy="461665"/>
          </a:xfrm>
          <a:prstGeom prst="rect">
            <a:avLst/>
          </a:prstGeom>
          <a:noFill/>
        </p:spPr>
        <p:txBody>
          <a:bodyPr wrap="square" rtlCol="0">
            <a:spAutoFit/>
          </a:bodyPr>
          <a:lstStyle/>
          <a:p>
            <a:pPr algn="ctr"/>
            <a:r>
              <a:rPr lang="en-US" sz="2400" dirty="0">
                <a:solidFill>
                  <a:schemeClr val="bg1"/>
                </a:solidFill>
              </a:rPr>
              <a:t>Louis Daguerre. </a:t>
            </a:r>
            <a:r>
              <a:rPr lang="en-US" sz="2400" i="1" dirty="0">
                <a:solidFill>
                  <a:schemeClr val="bg1"/>
                </a:solidFill>
              </a:rPr>
              <a:t>Boulevard du Temple. </a:t>
            </a:r>
            <a:r>
              <a:rPr lang="en-US" sz="2400" dirty="0">
                <a:solidFill>
                  <a:schemeClr val="bg1"/>
                </a:solidFill>
              </a:rPr>
              <a:t>1838</a:t>
            </a:r>
          </a:p>
        </p:txBody>
      </p:sp>
    </p:spTree>
    <p:extLst>
      <p:ext uri="{BB962C8B-B14F-4D97-AF65-F5344CB8AC3E}">
        <p14:creationId xmlns:p14="http://schemas.microsoft.com/office/powerpoint/2010/main" val="1430836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F94C3-C693-E649-8B76-B65C518B60B6}"/>
              </a:ext>
            </a:extLst>
          </p:cNvPr>
          <p:cNvSpPr>
            <a:spLocks noGrp="1"/>
          </p:cNvSpPr>
          <p:nvPr>
            <p:ph type="title"/>
          </p:nvPr>
        </p:nvSpPr>
        <p:spPr>
          <a:xfrm>
            <a:off x="849086" y="365126"/>
            <a:ext cx="10504714" cy="588464"/>
          </a:xfrm>
        </p:spPr>
        <p:txBody>
          <a:bodyPr>
            <a:normAutofit fontScale="90000"/>
          </a:bodyPr>
          <a:lstStyle/>
          <a:p>
            <a:pPr algn="ctr"/>
            <a:r>
              <a:rPr lang="en-US" dirty="0">
                <a:solidFill>
                  <a:schemeClr val="bg1"/>
                </a:solidFill>
              </a:rPr>
              <a:t>France. 1872.</a:t>
            </a:r>
          </a:p>
        </p:txBody>
      </p:sp>
      <p:pic>
        <p:nvPicPr>
          <p:cNvPr id="6" name="Content Placeholder 5">
            <a:extLst>
              <a:ext uri="{FF2B5EF4-FFF2-40B4-BE49-F238E27FC236}">
                <a16:creationId xmlns:a16="http://schemas.microsoft.com/office/drawing/2014/main" id="{4D527571-051C-8841-A209-275517174798}"/>
              </a:ext>
            </a:extLst>
          </p:cNvPr>
          <p:cNvPicPr>
            <a:picLocks noGrp="1" noChangeAspect="1"/>
          </p:cNvPicPr>
          <p:nvPr>
            <p:ph sz="half" idx="1"/>
          </p:nvPr>
        </p:nvPicPr>
        <p:blipFill>
          <a:blip r:embed="rId2"/>
          <a:stretch>
            <a:fillRect/>
          </a:stretch>
        </p:blipFill>
        <p:spPr>
          <a:xfrm>
            <a:off x="144966" y="1428851"/>
            <a:ext cx="5594578" cy="4351338"/>
          </a:xfrm>
        </p:spPr>
      </p:pic>
      <p:pic>
        <p:nvPicPr>
          <p:cNvPr id="8" name="Content Placeholder 7">
            <a:extLst>
              <a:ext uri="{FF2B5EF4-FFF2-40B4-BE49-F238E27FC236}">
                <a16:creationId xmlns:a16="http://schemas.microsoft.com/office/drawing/2014/main" id="{C88D247B-96A6-1C40-B6D8-D37AD76AB555}"/>
              </a:ext>
            </a:extLst>
          </p:cNvPr>
          <p:cNvPicPr>
            <a:picLocks noGrp="1" noChangeAspect="1"/>
          </p:cNvPicPr>
          <p:nvPr>
            <p:ph sz="half" idx="2"/>
          </p:nvPr>
        </p:nvPicPr>
        <p:blipFill>
          <a:blip r:embed="rId3"/>
          <a:stretch>
            <a:fillRect/>
          </a:stretch>
        </p:blipFill>
        <p:spPr>
          <a:xfrm>
            <a:off x="5802615" y="1506786"/>
            <a:ext cx="6244419" cy="4195468"/>
          </a:xfrm>
        </p:spPr>
      </p:pic>
      <p:sp>
        <p:nvSpPr>
          <p:cNvPr id="9" name="TextBox 8">
            <a:extLst>
              <a:ext uri="{FF2B5EF4-FFF2-40B4-BE49-F238E27FC236}">
                <a16:creationId xmlns:a16="http://schemas.microsoft.com/office/drawing/2014/main" id="{2A409D3F-19BB-974F-A780-9E4B4AD556FE}"/>
              </a:ext>
            </a:extLst>
          </p:cNvPr>
          <p:cNvSpPr txBox="1"/>
          <p:nvPr/>
        </p:nvSpPr>
        <p:spPr>
          <a:xfrm>
            <a:off x="5802615" y="5886118"/>
            <a:ext cx="6244419" cy="369332"/>
          </a:xfrm>
          <a:prstGeom prst="rect">
            <a:avLst/>
          </a:prstGeom>
          <a:noFill/>
        </p:spPr>
        <p:txBody>
          <a:bodyPr wrap="square" rtlCol="0">
            <a:spAutoFit/>
          </a:bodyPr>
          <a:lstStyle/>
          <a:p>
            <a:pPr algn="ctr"/>
            <a:r>
              <a:rPr lang="en-US" dirty="0">
                <a:solidFill>
                  <a:schemeClr val="bg1"/>
                </a:solidFill>
              </a:rPr>
              <a:t>Jean-Leon Gerome. </a:t>
            </a:r>
            <a:r>
              <a:rPr lang="en-US" i="1" dirty="0" err="1">
                <a:solidFill>
                  <a:schemeClr val="bg1"/>
                </a:solidFill>
              </a:rPr>
              <a:t>Pollice</a:t>
            </a:r>
            <a:r>
              <a:rPr lang="en-US" i="1" dirty="0">
                <a:solidFill>
                  <a:schemeClr val="bg1"/>
                </a:solidFill>
              </a:rPr>
              <a:t> Verso </a:t>
            </a:r>
          </a:p>
        </p:txBody>
      </p:sp>
      <p:sp>
        <p:nvSpPr>
          <p:cNvPr id="10" name="TextBox 9">
            <a:extLst>
              <a:ext uri="{FF2B5EF4-FFF2-40B4-BE49-F238E27FC236}">
                <a16:creationId xmlns:a16="http://schemas.microsoft.com/office/drawing/2014/main" id="{CC621C87-6CFB-2F4B-A34E-6E982370B77D}"/>
              </a:ext>
            </a:extLst>
          </p:cNvPr>
          <p:cNvSpPr txBox="1"/>
          <p:nvPr/>
        </p:nvSpPr>
        <p:spPr>
          <a:xfrm>
            <a:off x="144966" y="5904411"/>
            <a:ext cx="5594578" cy="369332"/>
          </a:xfrm>
          <a:prstGeom prst="rect">
            <a:avLst/>
          </a:prstGeom>
          <a:noFill/>
        </p:spPr>
        <p:txBody>
          <a:bodyPr wrap="square" rtlCol="0">
            <a:spAutoFit/>
          </a:bodyPr>
          <a:lstStyle/>
          <a:p>
            <a:pPr algn="ctr"/>
            <a:r>
              <a:rPr lang="en-US" dirty="0">
                <a:solidFill>
                  <a:schemeClr val="bg1"/>
                </a:solidFill>
              </a:rPr>
              <a:t>Claude Monet. </a:t>
            </a:r>
            <a:r>
              <a:rPr lang="en-US" i="1" dirty="0">
                <a:solidFill>
                  <a:schemeClr val="bg1"/>
                </a:solidFill>
              </a:rPr>
              <a:t>Impression Sunrise </a:t>
            </a:r>
          </a:p>
        </p:txBody>
      </p:sp>
    </p:spTree>
    <p:extLst>
      <p:ext uri="{BB962C8B-B14F-4D97-AF65-F5344CB8AC3E}">
        <p14:creationId xmlns:p14="http://schemas.microsoft.com/office/powerpoint/2010/main" val="60418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4DC772-BB3D-D248-8DB6-56D29F117385}"/>
              </a:ext>
            </a:extLst>
          </p:cNvPr>
          <p:cNvSpPr>
            <a:spLocks noGrp="1"/>
          </p:cNvSpPr>
          <p:nvPr>
            <p:ph type="title"/>
          </p:nvPr>
        </p:nvSpPr>
        <p:spPr>
          <a:xfrm>
            <a:off x="796835" y="365125"/>
            <a:ext cx="10558554" cy="548639"/>
          </a:xfrm>
        </p:spPr>
        <p:txBody>
          <a:bodyPr>
            <a:normAutofit fontScale="90000"/>
          </a:bodyPr>
          <a:lstStyle/>
          <a:p>
            <a:pPr algn="ctr"/>
            <a:r>
              <a:rPr lang="en-US" dirty="0">
                <a:solidFill>
                  <a:schemeClr val="bg1"/>
                </a:solidFill>
              </a:rPr>
              <a:t>Vienna. The beginnings of the modern. </a:t>
            </a:r>
          </a:p>
        </p:txBody>
      </p:sp>
      <p:sp>
        <p:nvSpPr>
          <p:cNvPr id="10" name="Text Placeholder 9">
            <a:extLst>
              <a:ext uri="{FF2B5EF4-FFF2-40B4-BE49-F238E27FC236}">
                <a16:creationId xmlns:a16="http://schemas.microsoft.com/office/drawing/2014/main" id="{755E9DC0-D39D-814C-847E-0BCFF319F84A}"/>
              </a:ext>
            </a:extLst>
          </p:cNvPr>
          <p:cNvSpPr>
            <a:spLocks noGrp="1"/>
          </p:cNvSpPr>
          <p:nvPr>
            <p:ph type="body" idx="1"/>
          </p:nvPr>
        </p:nvSpPr>
        <p:spPr>
          <a:xfrm>
            <a:off x="403340" y="913765"/>
            <a:ext cx="6686576" cy="666841"/>
          </a:xfrm>
        </p:spPr>
        <p:txBody>
          <a:bodyPr>
            <a:normAutofit/>
          </a:bodyPr>
          <a:lstStyle/>
          <a:p>
            <a:pPr algn="ctr"/>
            <a:r>
              <a:rPr lang="en-US" sz="2000" b="0" dirty="0">
                <a:solidFill>
                  <a:schemeClr val="bg1"/>
                </a:solidFill>
                <a:latin typeface="+mj-lt"/>
              </a:rPr>
              <a:t>Hans </a:t>
            </a:r>
            <a:r>
              <a:rPr lang="en-US" sz="2000" b="0" dirty="0" err="1">
                <a:solidFill>
                  <a:schemeClr val="bg1"/>
                </a:solidFill>
                <a:latin typeface="+mj-lt"/>
              </a:rPr>
              <a:t>Makart</a:t>
            </a:r>
            <a:r>
              <a:rPr lang="en-US" sz="2000" b="0" dirty="0">
                <a:solidFill>
                  <a:schemeClr val="bg1"/>
                </a:solidFill>
                <a:latin typeface="+mj-lt"/>
              </a:rPr>
              <a:t>. </a:t>
            </a:r>
            <a:r>
              <a:rPr lang="en-US" sz="2000" b="0" i="1" dirty="0">
                <a:solidFill>
                  <a:schemeClr val="bg1"/>
                </a:solidFill>
                <a:latin typeface="+mj-lt"/>
              </a:rPr>
              <a:t>The Entry of Charles V into Antwerp. </a:t>
            </a:r>
            <a:r>
              <a:rPr lang="en-US" sz="2000" b="0" dirty="0">
                <a:solidFill>
                  <a:schemeClr val="bg1"/>
                </a:solidFill>
                <a:latin typeface="+mj-lt"/>
              </a:rPr>
              <a:t>1878</a:t>
            </a:r>
          </a:p>
        </p:txBody>
      </p:sp>
      <p:pic>
        <p:nvPicPr>
          <p:cNvPr id="6" name="Content Placeholder 5">
            <a:extLst>
              <a:ext uri="{FF2B5EF4-FFF2-40B4-BE49-F238E27FC236}">
                <a16:creationId xmlns:a16="http://schemas.microsoft.com/office/drawing/2014/main" id="{5913682A-9A04-0948-9567-0C002E8167AE}"/>
              </a:ext>
            </a:extLst>
          </p:cNvPr>
          <p:cNvPicPr>
            <a:picLocks noGrp="1" noChangeAspect="1"/>
          </p:cNvPicPr>
          <p:nvPr>
            <p:ph sz="half" idx="2"/>
          </p:nvPr>
        </p:nvPicPr>
        <p:blipFill>
          <a:blip r:embed="rId2"/>
          <a:stretch>
            <a:fillRect/>
          </a:stretch>
        </p:blipFill>
        <p:spPr>
          <a:xfrm>
            <a:off x="403341" y="2142945"/>
            <a:ext cx="6686575" cy="3618411"/>
          </a:xfrm>
        </p:spPr>
      </p:pic>
      <p:sp>
        <p:nvSpPr>
          <p:cNvPr id="11" name="Text Placeholder 10">
            <a:extLst>
              <a:ext uri="{FF2B5EF4-FFF2-40B4-BE49-F238E27FC236}">
                <a16:creationId xmlns:a16="http://schemas.microsoft.com/office/drawing/2014/main" id="{307429D2-58DA-CE42-9A75-ACDBFD10D1B9}"/>
              </a:ext>
            </a:extLst>
          </p:cNvPr>
          <p:cNvSpPr>
            <a:spLocks noGrp="1"/>
          </p:cNvSpPr>
          <p:nvPr>
            <p:ph type="body" sz="quarter" idx="3"/>
          </p:nvPr>
        </p:nvSpPr>
        <p:spPr>
          <a:xfrm>
            <a:off x="7184571" y="1254035"/>
            <a:ext cx="4754879" cy="548639"/>
          </a:xfrm>
        </p:spPr>
        <p:txBody>
          <a:bodyPr>
            <a:noAutofit/>
          </a:bodyPr>
          <a:lstStyle/>
          <a:p>
            <a:pPr algn="ctr"/>
            <a:r>
              <a:rPr lang="en-US" sz="2000" b="0" dirty="0">
                <a:solidFill>
                  <a:schemeClr val="bg1"/>
                </a:solidFill>
                <a:latin typeface="+mj-lt"/>
              </a:rPr>
              <a:t>Gustav Klimt.  </a:t>
            </a:r>
            <a:r>
              <a:rPr lang="en-US" sz="2000" b="0" i="1" dirty="0">
                <a:solidFill>
                  <a:schemeClr val="bg1"/>
                </a:solidFill>
                <a:latin typeface="+mj-lt"/>
              </a:rPr>
              <a:t>Poster for Vienna Secession. </a:t>
            </a:r>
            <a:r>
              <a:rPr lang="en-US" sz="2000" b="0" dirty="0">
                <a:solidFill>
                  <a:schemeClr val="bg1"/>
                </a:solidFill>
                <a:latin typeface="+mj-lt"/>
              </a:rPr>
              <a:t>1898</a:t>
            </a:r>
          </a:p>
        </p:txBody>
      </p:sp>
      <p:pic>
        <p:nvPicPr>
          <p:cNvPr id="8" name="Content Placeholder 7">
            <a:extLst>
              <a:ext uri="{FF2B5EF4-FFF2-40B4-BE49-F238E27FC236}">
                <a16:creationId xmlns:a16="http://schemas.microsoft.com/office/drawing/2014/main" id="{60D68D11-E210-694D-8381-3B0D85696AAA}"/>
              </a:ext>
            </a:extLst>
          </p:cNvPr>
          <p:cNvPicPr>
            <a:picLocks noGrp="1" noChangeAspect="1"/>
          </p:cNvPicPr>
          <p:nvPr>
            <p:ph sz="quarter" idx="4"/>
          </p:nvPr>
        </p:nvPicPr>
        <p:blipFill>
          <a:blip r:embed="rId3"/>
          <a:stretch>
            <a:fillRect/>
          </a:stretch>
        </p:blipFill>
        <p:spPr>
          <a:xfrm>
            <a:off x="7850770" y="1902446"/>
            <a:ext cx="3422480" cy="4784013"/>
          </a:xfrm>
        </p:spPr>
      </p:pic>
    </p:spTree>
    <p:extLst>
      <p:ext uri="{BB962C8B-B14F-4D97-AF65-F5344CB8AC3E}">
        <p14:creationId xmlns:p14="http://schemas.microsoft.com/office/powerpoint/2010/main" val="1170195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C392F4-D961-344B-8D9E-55D7BD5EDB4F}"/>
              </a:ext>
            </a:extLst>
          </p:cNvPr>
          <p:cNvSpPr>
            <a:spLocks noGrp="1"/>
          </p:cNvSpPr>
          <p:nvPr>
            <p:ph type="title"/>
          </p:nvPr>
        </p:nvSpPr>
        <p:spPr>
          <a:xfrm>
            <a:off x="203714" y="365125"/>
            <a:ext cx="2866058" cy="4351338"/>
          </a:xfrm>
        </p:spPr>
        <p:txBody>
          <a:bodyPr>
            <a:normAutofit/>
          </a:bodyPr>
          <a:lstStyle/>
          <a:p>
            <a:pPr algn="ctr"/>
            <a:br>
              <a:rPr lang="en-US" sz="2800" dirty="0"/>
            </a:br>
            <a:br>
              <a:rPr lang="en-US" sz="2800" dirty="0"/>
            </a:br>
            <a:r>
              <a:rPr lang="en-US" sz="2800" dirty="0"/>
              <a:t>Vienna Secession Building. </a:t>
            </a:r>
            <a:br>
              <a:rPr lang="en-US" sz="2800" dirty="0"/>
            </a:br>
            <a:r>
              <a:rPr lang="en-US" sz="2800" dirty="0"/>
              <a:t>1897</a:t>
            </a:r>
          </a:p>
        </p:txBody>
      </p:sp>
      <p:pic>
        <p:nvPicPr>
          <p:cNvPr id="10" name="Content Placeholder 9">
            <a:extLst>
              <a:ext uri="{FF2B5EF4-FFF2-40B4-BE49-F238E27FC236}">
                <a16:creationId xmlns:a16="http://schemas.microsoft.com/office/drawing/2014/main" id="{5CE0F625-FB2D-E148-9937-39399A35FDC7}"/>
              </a:ext>
            </a:extLst>
          </p:cNvPr>
          <p:cNvPicPr>
            <a:picLocks noGrp="1" noChangeAspect="1"/>
          </p:cNvPicPr>
          <p:nvPr>
            <p:ph idx="1"/>
          </p:nvPr>
        </p:nvPicPr>
        <p:blipFill>
          <a:blip r:embed="rId2"/>
          <a:stretch>
            <a:fillRect/>
          </a:stretch>
        </p:blipFill>
        <p:spPr>
          <a:xfrm>
            <a:off x="3401636" y="209005"/>
            <a:ext cx="8586651" cy="6439989"/>
          </a:xfrm>
        </p:spPr>
      </p:pic>
    </p:spTree>
    <p:extLst>
      <p:ext uri="{BB962C8B-B14F-4D97-AF65-F5344CB8AC3E}">
        <p14:creationId xmlns:p14="http://schemas.microsoft.com/office/powerpoint/2010/main" val="61115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ign with black text&#10;&#10;Description automatically generated">
            <a:extLst>
              <a:ext uri="{FF2B5EF4-FFF2-40B4-BE49-F238E27FC236}">
                <a16:creationId xmlns:a16="http://schemas.microsoft.com/office/drawing/2014/main" id="{07671857-6439-FF43-96CF-1EA3E1179192}"/>
              </a:ext>
            </a:extLst>
          </p:cNvPr>
          <p:cNvPicPr>
            <a:picLocks noChangeAspect="1"/>
          </p:cNvPicPr>
          <p:nvPr/>
        </p:nvPicPr>
        <p:blipFill>
          <a:blip r:embed="rId2"/>
          <a:stretch>
            <a:fillRect/>
          </a:stretch>
        </p:blipFill>
        <p:spPr>
          <a:xfrm>
            <a:off x="3689350" y="381000"/>
            <a:ext cx="4813300" cy="6096000"/>
          </a:xfrm>
          <a:prstGeom prst="rect">
            <a:avLst/>
          </a:prstGeom>
        </p:spPr>
      </p:pic>
    </p:spTree>
    <p:extLst>
      <p:ext uri="{BB962C8B-B14F-4D97-AF65-F5344CB8AC3E}">
        <p14:creationId xmlns:p14="http://schemas.microsoft.com/office/powerpoint/2010/main" val="3961160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72D29-2D3A-DA4C-B2B4-2B1CEA99BACF}"/>
              </a:ext>
            </a:extLst>
          </p:cNvPr>
          <p:cNvSpPr>
            <a:spLocks noGrp="1"/>
          </p:cNvSpPr>
          <p:nvPr>
            <p:ph type="title"/>
          </p:nvPr>
        </p:nvSpPr>
        <p:spPr>
          <a:xfrm>
            <a:off x="0" y="2359742"/>
            <a:ext cx="3827417" cy="1297859"/>
          </a:xfrm>
        </p:spPr>
        <p:txBody>
          <a:bodyPr>
            <a:normAutofit fontScale="90000"/>
          </a:bodyPr>
          <a:lstStyle/>
          <a:p>
            <a:r>
              <a:rPr lang="en-US" sz="3200" dirty="0"/>
              <a:t>Claude Monet. </a:t>
            </a:r>
            <a:r>
              <a:rPr lang="en-US" sz="3200" i="1" dirty="0"/>
              <a:t>Impression Sunrise </a:t>
            </a:r>
            <a:br>
              <a:rPr lang="en-US" sz="3200" i="1" dirty="0"/>
            </a:br>
            <a:r>
              <a:rPr lang="en-US" sz="2400" i="1" dirty="0"/>
              <a:t>1872</a:t>
            </a:r>
            <a:endParaRPr lang="en-US" sz="2400" dirty="0"/>
          </a:p>
        </p:txBody>
      </p:sp>
      <p:pic>
        <p:nvPicPr>
          <p:cNvPr id="9" name="Content Placeholder 5">
            <a:extLst>
              <a:ext uri="{FF2B5EF4-FFF2-40B4-BE49-F238E27FC236}">
                <a16:creationId xmlns:a16="http://schemas.microsoft.com/office/drawing/2014/main" id="{5E626D4A-6945-F84E-B09B-A45A1E3BF9EE}"/>
              </a:ext>
            </a:extLst>
          </p:cNvPr>
          <p:cNvPicPr>
            <a:picLocks noGrp="1" noChangeAspect="1"/>
          </p:cNvPicPr>
          <p:nvPr>
            <p:ph idx="1"/>
          </p:nvPr>
        </p:nvPicPr>
        <p:blipFill>
          <a:blip r:embed="rId2"/>
          <a:stretch>
            <a:fillRect/>
          </a:stretch>
        </p:blipFill>
        <p:spPr>
          <a:xfrm>
            <a:off x="3827417" y="216216"/>
            <a:ext cx="8261445" cy="6425568"/>
          </a:xfrm>
        </p:spPr>
      </p:pic>
      <p:sp>
        <p:nvSpPr>
          <p:cNvPr id="10" name="TextBox 9">
            <a:extLst>
              <a:ext uri="{FF2B5EF4-FFF2-40B4-BE49-F238E27FC236}">
                <a16:creationId xmlns:a16="http://schemas.microsoft.com/office/drawing/2014/main" id="{8B178D31-66E8-AF48-A955-0F1210D3D371}"/>
              </a:ext>
            </a:extLst>
          </p:cNvPr>
          <p:cNvSpPr txBox="1"/>
          <p:nvPr/>
        </p:nvSpPr>
        <p:spPr>
          <a:xfrm>
            <a:off x="103138" y="3200399"/>
            <a:ext cx="3515273" cy="3077766"/>
          </a:xfrm>
          <a:prstGeom prst="rect">
            <a:avLst/>
          </a:prstGeom>
          <a:noFill/>
        </p:spPr>
        <p:txBody>
          <a:bodyPr wrap="square" rtlCol="0">
            <a:spAutoFit/>
          </a:bodyPr>
          <a:lstStyle/>
          <a:p>
            <a:endParaRPr lang="en-GB" i="1" dirty="0"/>
          </a:p>
          <a:p>
            <a:endParaRPr lang="en-GB" i="1" dirty="0"/>
          </a:p>
          <a:p>
            <a:endParaRPr lang="en-GB" i="1" dirty="0"/>
          </a:p>
          <a:p>
            <a:endParaRPr lang="en-GB" i="1" dirty="0"/>
          </a:p>
          <a:p>
            <a:endParaRPr lang="en-GB" i="1" dirty="0"/>
          </a:p>
          <a:p>
            <a:r>
              <a:rPr lang="en-GB" i="1" dirty="0"/>
              <a:t>A preliminary drawing for a wallpaper pattern is more finished than this seascape.</a:t>
            </a:r>
          </a:p>
          <a:p>
            <a:endParaRPr lang="en-GB" i="1" dirty="0"/>
          </a:p>
          <a:p>
            <a:r>
              <a:rPr lang="en-GB" sz="1600" dirty="0"/>
              <a:t>Louis Leroy. The Exhibition of the Impressionists. </a:t>
            </a:r>
            <a:endParaRPr lang="en-US" sz="1600" dirty="0"/>
          </a:p>
        </p:txBody>
      </p:sp>
      <p:sp>
        <p:nvSpPr>
          <p:cNvPr id="3" name="TextBox 2">
            <a:extLst>
              <a:ext uri="{FF2B5EF4-FFF2-40B4-BE49-F238E27FC236}">
                <a16:creationId xmlns:a16="http://schemas.microsoft.com/office/drawing/2014/main" id="{D0D8A18D-61D7-424F-9229-3394506FFB84}"/>
              </a:ext>
            </a:extLst>
          </p:cNvPr>
          <p:cNvSpPr txBox="1"/>
          <p:nvPr/>
        </p:nvSpPr>
        <p:spPr>
          <a:xfrm>
            <a:off x="0" y="363794"/>
            <a:ext cx="3827417" cy="1323439"/>
          </a:xfrm>
          <a:prstGeom prst="rect">
            <a:avLst/>
          </a:prstGeom>
          <a:noFill/>
        </p:spPr>
        <p:txBody>
          <a:bodyPr wrap="square" rtlCol="0">
            <a:spAutoFit/>
          </a:bodyPr>
          <a:lstStyle/>
          <a:p>
            <a:endParaRPr lang="en-US" sz="4000" dirty="0">
              <a:latin typeface="Copperplate" panose="02000504000000020004" pitchFamily="2" charset="77"/>
            </a:endParaRPr>
          </a:p>
          <a:p>
            <a:r>
              <a:rPr lang="en-US" sz="4000" dirty="0">
                <a:solidFill>
                  <a:srgbClr val="EFB10C"/>
                </a:solidFill>
                <a:latin typeface="Copperplate" panose="02000504000000020004" pitchFamily="2" charset="77"/>
              </a:rPr>
              <a:t>impressionism</a:t>
            </a:r>
          </a:p>
        </p:txBody>
      </p:sp>
    </p:spTree>
    <p:extLst>
      <p:ext uri="{BB962C8B-B14F-4D97-AF65-F5344CB8AC3E}">
        <p14:creationId xmlns:p14="http://schemas.microsoft.com/office/powerpoint/2010/main" val="215425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uilding, wall, sitting, indoor&#10;&#10;Description automatically generated">
            <a:extLst>
              <a:ext uri="{FF2B5EF4-FFF2-40B4-BE49-F238E27FC236}">
                <a16:creationId xmlns:a16="http://schemas.microsoft.com/office/drawing/2014/main" id="{A0939590-A4B7-FD49-BA7C-C712ABED66CB}"/>
              </a:ext>
            </a:extLst>
          </p:cNvPr>
          <p:cNvPicPr>
            <a:picLocks noChangeAspect="1"/>
          </p:cNvPicPr>
          <p:nvPr/>
        </p:nvPicPr>
        <p:blipFill>
          <a:blip r:embed="rId2"/>
          <a:stretch>
            <a:fillRect/>
          </a:stretch>
        </p:blipFill>
        <p:spPr>
          <a:xfrm>
            <a:off x="4399201" y="427809"/>
            <a:ext cx="3732770" cy="5715000"/>
          </a:xfrm>
          <a:prstGeom prst="rect">
            <a:avLst/>
          </a:prstGeom>
        </p:spPr>
      </p:pic>
      <p:pic>
        <p:nvPicPr>
          <p:cNvPr id="9" name="Picture 8" descr="A picture containing building&#10;&#10;Description automatically generated">
            <a:extLst>
              <a:ext uri="{FF2B5EF4-FFF2-40B4-BE49-F238E27FC236}">
                <a16:creationId xmlns:a16="http://schemas.microsoft.com/office/drawing/2014/main" id="{DDDA8407-8E2A-1D43-BB72-9266F5327652}"/>
              </a:ext>
            </a:extLst>
          </p:cNvPr>
          <p:cNvPicPr>
            <a:picLocks noChangeAspect="1"/>
          </p:cNvPicPr>
          <p:nvPr/>
        </p:nvPicPr>
        <p:blipFill>
          <a:blip r:embed="rId3"/>
          <a:stretch>
            <a:fillRect/>
          </a:stretch>
        </p:blipFill>
        <p:spPr>
          <a:xfrm>
            <a:off x="8422829" y="427809"/>
            <a:ext cx="3543300" cy="5715000"/>
          </a:xfrm>
          <a:prstGeom prst="rect">
            <a:avLst/>
          </a:prstGeom>
        </p:spPr>
      </p:pic>
      <p:pic>
        <p:nvPicPr>
          <p:cNvPr id="13" name="Picture 12" descr="A close up of a tree&#10;&#10;Description automatically generated">
            <a:extLst>
              <a:ext uri="{FF2B5EF4-FFF2-40B4-BE49-F238E27FC236}">
                <a16:creationId xmlns:a16="http://schemas.microsoft.com/office/drawing/2014/main" id="{274D6D73-FC82-4C42-B7FD-BE45F6689028}"/>
              </a:ext>
            </a:extLst>
          </p:cNvPr>
          <p:cNvPicPr>
            <a:picLocks noChangeAspect="1"/>
          </p:cNvPicPr>
          <p:nvPr/>
        </p:nvPicPr>
        <p:blipFill>
          <a:blip r:embed="rId4"/>
          <a:stretch>
            <a:fillRect/>
          </a:stretch>
        </p:blipFill>
        <p:spPr>
          <a:xfrm>
            <a:off x="225871" y="427809"/>
            <a:ext cx="3882473" cy="5715000"/>
          </a:xfrm>
          <a:prstGeom prst="rect">
            <a:avLst/>
          </a:prstGeom>
        </p:spPr>
      </p:pic>
    </p:spTree>
    <p:extLst>
      <p:ext uri="{BB962C8B-B14F-4D97-AF65-F5344CB8AC3E}">
        <p14:creationId xmlns:p14="http://schemas.microsoft.com/office/powerpoint/2010/main" val="703762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FC91B-4B89-CA4B-AC46-B1562C3455F9}"/>
              </a:ext>
            </a:extLst>
          </p:cNvPr>
          <p:cNvSpPr>
            <a:spLocks noGrp="1"/>
          </p:cNvSpPr>
          <p:nvPr>
            <p:ph type="title"/>
          </p:nvPr>
        </p:nvSpPr>
        <p:spPr>
          <a:xfrm>
            <a:off x="839788" y="195943"/>
            <a:ext cx="10515600" cy="731521"/>
          </a:xfrm>
        </p:spPr>
        <p:txBody>
          <a:bodyPr>
            <a:normAutofit fontScale="90000"/>
          </a:bodyPr>
          <a:lstStyle/>
          <a:p>
            <a:pPr algn="ctr"/>
            <a:r>
              <a:rPr lang="en-US" sz="3600" dirty="0">
                <a:solidFill>
                  <a:schemeClr val="bg1"/>
                </a:solidFill>
              </a:rPr>
              <a:t>Water and Shadow</a:t>
            </a:r>
            <a:br>
              <a:rPr lang="en-US" sz="3200" dirty="0"/>
            </a:br>
            <a:endParaRPr lang="en-US" sz="2000" dirty="0">
              <a:solidFill>
                <a:schemeClr val="bg1"/>
              </a:solidFill>
            </a:endParaRPr>
          </a:p>
        </p:txBody>
      </p:sp>
      <p:sp>
        <p:nvSpPr>
          <p:cNvPr id="6" name="Text Placeholder 5">
            <a:extLst>
              <a:ext uri="{FF2B5EF4-FFF2-40B4-BE49-F238E27FC236}">
                <a16:creationId xmlns:a16="http://schemas.microsoft.com/office/drawing/2014/main" id="{B628383D-B94D-C847-A54E-67DC8C7228F4}"/>
              </a:ext>
            </a:extLst>
          </p:cNvPr>
          <p:cNvSpPr>
            <a:spLocks noGrp="1"/>
          </p:cNvSpPr>
          <p:nvPr>
            <p:ph type="body" idx="1"/>
          </p:nvPr>
        </p:nvSpPr>
        <p:spPr>
          <a:xfrm>
            <a:off x="274320" y="668337"/>
            <a:ext cx="5560113" cy="624886"/>
          </a:xfrm>
        </p:spPr>
        <p:txBody>
          <a:bodyPr>
            <a:normAutofit/>
          </a:bodyPr>
          <a:lstStyle/>
          <a:p>
            <a:pPr algn="ctr"/>
            <a:r>
              <a:rPr lang="en-US" sz="2000" dirty="0">
                <a:solidFill>
                  <a:schemeClr val="bg1"/>
                </a:solidFill>
                <a:latin typeface="+mj-lt"/>
              </a:rPr>
              <a:t>Alfred Sisley. La Seine au point du jour. 1877</a:t>
            </a:r>
          </a:p>
        </p:txBody>
      </p:sp>
      <p:pic>
        <p:nvPicPr>
          <p:cNvPr id="5" name="Content Placeholder 4">
            <a:extLst>
              <a:ext uri="{FF2B5EF4-FFF2-40B4-BE49-F238E27FC236}">
                <a16:creationId xmlns:a16="http://schemas.microsoft.com/office/drawing/2014/main" id="{5DDFD074-1DC9-D741-8DAC-270107CCF35C}"/>
              </a:ext>
            </a:extLst>
          </p:cNvPr>
          <p:cNvPicPr>
            <a:picLocks noGrp="1" noChangeAspect="1"/>
          </p:cNvPicPr>
          <p:nvPr>
            <p:ph sz="half" idx="2"/>
          </p:nvPr>
        </p:nvPicPr>
        <p:blipFill>
          <a:blip r:embed="rId2"/>
          <a:stretch>
            <a:fillRect/>
          </a:stretch>
        </p:blipFill>
        <p:spPr>
          <a:xfrm>
            <a:off x="6357569" y="1840505"/>
            <a:ext cx="5497216" cy="3726533"/>
          </a:xfrm>
        </p:spPr>
      </p:pic>
      <p:sp>
        <p:nvSpPr>
          <p:cNvPr id="7" name="Text Placeholder 6">
            <a:extLst>
              <a:ext uri="{FF2B5EF4-FFF2-40B4-BE49-F238E27FC236}">
                <a16:creationId xmlns:a16="http://schemas.microsoft.com/office/drawing/2014/main" id="{885F28A3-BB83-5346-B658-6CE334B9180E}"/>
              </a:ext>
            </a:extLst>
          </p:cNvPr>
          <p:cNvSpPr>
            <a:spLocks noGrp="1"/>
          </p:cNvSpPr>
          <p:nvPr>
            <p:ph type="body" sz="quarter" idx="3"/>
          </p:nvPr>
        </p:nvSpPr>
        <p:spPr>
          <a:xfrm>
            <a:off x="6399901" y="668338"/>
            <a:ext cx="5356670" cy="624886"/>
          </a:xfrm>
        </p:spPr>
        <p:txBody>
          <a:bodyPr>
            <a:normAutofit/>
          </a:bodyPr>
          <a:lstStyle/>
          <a:p>
            <a:pPr algn="ctr"/>
            <a:r>
              <a:rPr lang="en-US" sz="2000" dirty="0">
                <a:solidFill>
                  <a:schemeClr val="bg1"/>
                </a:solidFill>
                <a:latin typeface="+mj-lt"/>
              </a:rPr>
              <a:t>Claude Monet. </a:t>
            </a:r>
            <a:r>
              <a:rPr lang="en-US" sz="2000" i="1" dirty="0">
                <a:solidFill>
                  <a:schemeClr val="bg1"/>
                </a:solidFill>
                <a:latin typeface="+mj-lt"/>
              </a:rPr>
              <a:t>The Magpie. </a:t>
            </a:r>
            <a:r>
              <a:rPr lang="en-US" sz="2000" dirty="0">
                <a:solidFill>
                  <a:schemeClr val="bg1"/>
                </a:solidFill>
                <a:latin typeface="+mj-lt"/>
              </a:rPr>
              <a:t>1868-69.</a:t>
            </a:r>
            <a:endParaRPr lang="en-US" sz="2000" dirty="0">
              <a:latin typeface="+mj-lt"/>
            </a:endParaRPr>
          </a:p>
        </p:txBody>
      </p:sp>
      <p:pic>
        <p:nvPicPr>
          <p:cNvPr id="10" name="Content Placeholder 9">
            <a:extLst>
              <a:ext uri="{FF2B5EF4-FFF2-40B4-BE49-F238E27FC236}">
                <a16:creationId xmlns:a16="http://schemas.microsoft.com/office/drawing/2014/main" id="{97C4B43A-0A0A-A743-A32E-605092FF6EBA}"/>
              </a:ext>
            </a:extLst>
          </p:cNvPr>
          <p:cNvPicPr>
            <a:picLocks noGrp="1" noChangeAspect="1"/>
          </p:cNvPicPr>
          <p:nvPr>
            <p:ph sz="quarter" idx="4"/>
          </p:nvPr>
        </p:nvPicPr>
        <p:blipFill>
          <a:blip r:embed="rId3"/>
          <a:stretch>
            <a:fillRect/>
          </a:stretch>
        </p:blipFill>
        <p:spPr>
          <a:xfrm>
            <a:off x="337215" y="1399858"/>
            <a:ext cx="5560113" cy="4607829"/>
          </a:xfrm>
        </p:spPr>
      </p:pic>
    </p:spTree>
    <p:extLst>
      <p:ext uri="{BB962C8B-B14F-4D97-AF65-F5344CB8AC3E}">
        <p14:creationId xmlns:p14="http://schemas.microsoft.com/office/powerpoint/2010/main" val="10690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DB274C-C84E-7445-ADB1-C09204CFD750}"/>
              </a:ext>
            </a:extLst>
          </p:cNvPr>
          <p:cNvPicPr>
            <a:picLocks noChangeAspect="1"/>
          </p:cNvPicPr>
          <p:nvPr/>
        </p:nvPicPr>
        <p:blipFill>
          <a:blip r:embed="rId2"/>
          <a:stretch>
            <a:fillRect/>
          </a:stretch>
        </p:blipFill>
        <p:spPr>
          <a:xfrm>
            <a:off x="999496" y="1258423"/>
            <a:ext cx="4040154" cy="2982770"/>
          </a:xfrm>
          <a:prstGeom prst="rect">
            <a:avLst/>
          </a:prstGeom>
        </p:spPr>
      </p:pic>
      <p:pic>
        <p:nvPicPr>
          <p:cNvPr id="10" name="Picture 9">
            <a:extLst>
              <a:ext uri="{FF2B5EF4-FFF2-40B4-BE49-F238E27FC236}">
                <a16:creationId xmlns:a16="http://schemas.microsoft.com/office/drawing/2014/main" id="{05D025EA-B84B-8448-8EA8-A97C202E44AE}"/>
              </a:ext>
            </a:extLst>
          </p:cNvPr>
          <p:cNvPicPr>
            <a:picLocks noChangeAspect="1"/>
          </p:cNvPicPr>
          <p:nvPr/>
        </p:nvPicPr>
        <p:blipFill>
          <a:blip r:embed="rId3"/>
          <a:stretch>
            <a:fillRect/>
          </a:stretch>
        </p:blipFill>
        <p:spPr>
          <a:xfrm>
            <a:off x="5429410" y="3594506"/>
            <a:ext cx="3898900" cy="2908300"/>
          </a:xfrm>
          <a:prstGeom prst="rect">
            <a:avLst/>
          </a:prstGeom>
        </p:spPr>
      </p:pic>
      <p:pic>
        <p:nvPicPr>
          <p:cNvPr id="12" name="Picture 11">
            <a:extLst>
              <a:ext uri="{FF2B5EF4-FFF2-40B4-BE49-F238E27FC236}">
                <a16:creationId xmlns:a16="http://schemas.microsoft.com/office/drawing/2014/main" id="{68D39C4A-DBAB-AE4D-B14A-4D45314EAFE5}"/>
              </a:ext>
            </a:extLst>
          </p:cNvPr>
          <p:cNvPicPr>
            <a:picLocks noChangeAspect="1"/>
          </p:cNvPicPr>
          <p:nvPr/>
        </p:nvPicPr>
        <p:blipFill>
          <a:blip r:embed="rId4"/>
          <a:stretch>
            <a:fillRect/>
          </a:stretch>
        </p:blipFill>
        <p:spPr>
          <a:xfrm>
            <a:off x="7150607" y="396274"/>
            <a:ext cx="4041897" cy="2867221"/>
          </a:xfrm>
          <a:prstGeom prst="rect">
            <a:avLst/>
          </a:prstGeom>
        </p:spPr>
      </p:pic>
      <p:sp>
        <p:nvSpPr>
          <p:cNvPr id="13" name="TextBox 12">
            <a:extLst>
              <a:ext uri="{FF2B5EF4-FFF2-40B4-BE49-F238E27FC236}">
                <a16:creationId xmlns:a16="http://schemas.microsoft.com/office/drawing/2014/main" id="{4C055D74-A9DD-B64E-A13A-98C180ABD0FD}"/>
              </a:ext>
            </a:extLst>
          </p:cNvPr>
          <p:cNvSpPr txBox="1"/>
          <p:nvPr/>
        </p:nvSpPr>
        <p:spPr>
          <a:xfrm>
            <a:off x="4297680" y="396274"/>
            <a:ext cx="2852927" cy="1015663"/>
          </a:xfrm>
          <a:prstGeom prst="rect">
            <a:avLst/>
          </a:prstGeom>
          <a:noFill/>
        </p:spPr>
        <p:txBody>
          <a:bodyPr wrap="square" rtlCol="0">
            <a:spAutoFit/>
          </a:bodyPr>
          <a:lstStyle/>
          <a:p>
            <a:pPr algn="r"/>
            <a:r>
              <a:rPr lang="en-US" sz="2000" dirty="0">
                <a:solidFill>
                  <a:schemeClr val="bg1"/>
                </a:solidFill>
              </a:rPr>
              <a:t>Edgar Degas. </a:t>
            </a:r>
          </a:p>
          <a:p>
            <a:pPr algn="r"/>
            <a:r>
              <a:rPr lang="en-US" sz="2000" i="1" dirty="0">
                <a:solidFill>
                  <a:schemeClr val="bg1"/>
                </a:solidFill>
              </a:rPr>
              <a:t>Place de la Concorde. </a:t>
            </a:r>
            <a:r>
              <a:rPr lang="en-US" sz="2000" dirty="0">
                <a:solidFill>
                  <a:schemeClr val="bg1"/>
                </a:solidFill>
              </a:rPr>
              <a:t>1875</a:t>
            </a:r>
          </a:p>
        </p:txBody>
      </p:sp>
      <p:sp>
        <p:nvSpPr>
          <p:cNvPr id="14" name="TextBox 13">
            <a:extLst>
              <a:ext uri="{FF2B5EF4-FFF2-40B4-BE49-F238E27FC236}">
                <a16:creationId xmlns:a16="http://schemas.microsoft.com/office/drawing/2014/main" id="{C00DBF36-F8FF-5E44-BB92-9706B1F5B493}"/>
              </a:ext>
            </a:extLst>
          </p:cNvPr>
          <p:cNvSpPr txBox="1"/>
          <p:nvPr/>
        </p:nvSpPr>
        <p:spPr>
          <a:xfrm>
            <a:off x="398780" y="4241193"/>
            <a:ext cx="3898900" cy="1015663"/>
          </a:xfrm>
          <a:prstGeom prst="rect">
            <a:avLst/>
          </a:prstGeom>
          <a:noFill/>
        </p:spPr>
        <p:txBody>
          <a:bodyPr wrap="square" rtlCol="0">
            <a:spAutoFit/>
          </a:bodyPr>
          <a:lstStyle/>
          <a:p>
            <a:r>
              <a:rPr lang="en-US" sz="2000" dirty="0">
                <a:solidFill>
                  <a:schemeClr val="bg1"/>
                </a:solidFill>
              </a:rPr>
              <a:t>Pierre-Auguste Renoir</a:t>
            </a:r>
          </a:p>
          <a:p>
            <a:r>
              <a:rPr lang="en-US" sz="2000" i="1" dirty="0">
                <a:solidFill>
                  <a:schemeClr val="bg1"/>
                </a:solidFill>
              </a:rPr>
              <a:t>Luncheon of the Boating Party </a:t>
            </a:r>
          </a:p>
          <a:p>
            <a:r>
              <a:rPr lang="en-US" sz="2000" dirty="0">
                <a:solidFill>
                  <a:schemeClr val="bg1"/>
                </a:solidFill>
              </a:rPr>
              <a:t>1880-81</a:t>
            </a:r>
          </a:p>
        </p:txBody>
      </p:sp>
      <p:sp>
        <p:nvSpPr>
          <p:cNvPr id="15" name="TextBox 14">
            <a:extLst>
              <a:ext uri="{FF2B5EF4-FFF2-40B4-BE49-F238E27FC236}">
                <a16:creationId xmlns:a16="http://schemas.microsoft.com/office/drawing/2014/main" id="{26DCF5CA-DC06-0542-81C3-8AEF958B0311}"/>
              </a:ext>
            </a:extLst>
          </p:cNvPr>
          <p:cNvSpPr txBox="1"/>
          <p:nvPr/>
        </p:nvSpPr>
        <p:spPr>
          <a:xfrm>
            <a:off x="9522823" y="5016137"/>
            <a:ext cx="2455817" cy="1015663"/>
          </a:xfrm>
          <a:prstGeom prst="rect">
            <a:avLst/>
          </a:prstGeom>
          <a:noFill/>
        </p:spPr>
        <p:txBody>
          <a:bodyPr wrap="square" rtlCol="0">
            <a:spAutoFit/>
          </a:bodyPr>
          <a:lstStyle/>
          <a:p>
            <a:r>
              <a:rPr lang="en-US" sz="2000" dirty="0">
                <a:solidFill>
                  <a:schemeClr val="bg1"/>
                </a:solidFill>
              </a:rPr>
              <a:t>Edouard Manet, </a:t>
            </a:r>
          </a:p>
          <a:p>
            <a:r>
              <a:rPr lang="en-US" sz="2000" i="1" dirty="0">
                <a:solidFill>
                  <a:schemeClr val="bg1"/>
                </a:solidFill>
              </a:rPr>
              <a:t>A Bar at the </a:t>
            </a:r>
            <a:r>
              <a:rPr lang="en-US" sz="2000" i="1" dirty="0" err="1">
                <a:solidFill>
                  <a:schemeClr val="bg1"/>
                </a:solidFill>
              </a:rPr>
              <a:t>Folies-Bergère</a:t>
            </a:r>
            <a:r>
              <a:rPr lang="en-US" sz="2000" i="1" dirty="0">
                <a:solidFill>
                  <a:schemeClr val="bg1"/>
                </a:solidFill>
              </a:rPr>
              <a:t>. </a:t>
            </a:r>
            <a:r>
              <a:rPr lang="en-US" sz="2000" dirty="0">
                <a:solidFill>
                  <a:schemeClr val="bg1"/>
                </a:solidFill>
              </a:rPr>
              <a:t>1881-2</a:t>
            </a:r>
          </a:p>
        </p:txBody>
      </p:sp>
    </p:spTree>
    <p:extLst>
      <p:ext uri="{BB962C8B-B14F-4D97-AF65-F5344CB8AC3E}">
        <p14:creationId xmlns:p14="http://schemas.microsoft.com/office/powerpoint/2010/main" val="91731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7F0A-E0AD-0940-AC91-5CE7A32DB960}"/>
              </a:ext>
            </a:extLst>
          </p:cNvPr>
          <p:cNvSpPr>
            <a:spLocks noGrp="1"/>
          </p:cNvSpPr>
          <p:nvPr>
            <p:ph type="title"/>
          </p:nvPr>
        </p:nvSpPr>
        <p:spPr>
          <a:xfrm>
            <a:off x="0" y="365124"/>
            <a:ext cx="2649579" cy="4637949"/>
          </a:xfrm>
        </p:spPr>
        <p:txBody>
          <a:bodyPr>
            <a:normAutofit/>
          </a:bodyPr>
          <a:lstStyle/>
          <a:p>
            <a:pPr algn="ctr"/>
            <a:r>
              <a:rPr lang="en-US" sz="2400" dirty="0">
                <a:solidFill>
                  <a:schemeClr val="bg1"/>
                </a:solidFill>
              </a:rPr>
              <a:t>Camille Pissarro. </a:t>
            </a:r>
            <a:br>
              <a:rPr lang="en-US" sz="2400" dirty="0">
                <a:solidFill>
                  <a:schemeClr val="bg1"/>
                </a:solidFill>
              </a:rPr>
            </a:br>
            <a:r>
              <a:rPr lang="en-US" sz="2400" i="1" dirty="0">
                <a:solidFill>
                  <a:schemeClr val="bg1"/>
                </a:solidFill>
              </a:rPr>
              <a:t>Gelée Blanche (Ploughed Field). </a:t>
            </a:r>
            <a:br>
              <a:rPr lang="en-US" sz="2400" dirty="0">
                <a:solidFill>
                  <a:schemeClr val="bg1"/>
                </a:solidFill>
              </a:rPr>
            </a:br>
            <a:r>
              <a:rPr lang="en-US" sz="2400" dirty="0">
                <a:solidFill>
                  <a:schemeClr val="bg1"/>
                </a:solidFill>
              </a:rPr>
              <a:t>1874. </a:t>
            </a:r>
          </a:p>
        </p:txBody>
      </p:sp>
      <p:pic>
        <p:nvPicPr>
          <p:cNvPr id="5" name="Content Placeholder 4">
            <a:extLst>
              <a:ext uri="{FF2B5EF4-FFF2-40B4-BE49-F238E27FC236}">
                <a16:creationId xmlns:a16="http://schemas.microsoft.com/office/drawing/2014/main" id="{2962AAA5-9CCD-334D-AA95-FD419892B6CD}"/>
              </a:ext>
            </a:extLst>
          </p:cNvPr>
          <p:cNvPicPr>
            <a:picLocks noGrp="1" noChangeAspect="1"/>
          </p:cNvPicPr>
          <p:nvPr>
            <p:ph idx="1"/>
          </p:nvPr>
        </p:nvPicPr>
        <p:blipFill>
          <a:blip r:embed="rId2"/>
          <a:stretch>
            <a:fillRect/>
          </a:stretch>
        </p:blipFill>
        <p:spPr>
          <a:xfrm>
            <a:off x="2649579" y="217817"/>
            <a:ext cx="9346477" cy="6422365"/>
          </a:xfrm>
        </p:spPr>
      </p:pic>
    </p:spTree>
    <p:extLst>
      <p:ext uri="{BB962C8B-B14F-4D97-AF65-F5344CB8AC3E}">
        <p14:creationId xmlns:p14="http://schemas.microsoft.com/office/powerpoint/2010/main" val="1475894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57E0-6258-3D41-A742-F295B84BE9CB}"/>
              </a:ext>
            </a:extLst>
          </p:cNvPr>
          <p:cNvSpPr>
            <a:spLocks noGrp="1"/>
          </p:cNvSpPr>
          <p:nvPr>
            <p:ph type="title"/>
          </p:nvPr>
        </p:nvSpPr>
        <p:spPr>
          <a:xfrm>
            <a:off x="838200" y="365125"/>
            <a:ext cx="4291150" cy="5274469"/>
          </a:xfrm>
        </p:spPr>
        <p:txBody>
          <a:bodyPr>
            <a:normAutofit/>
          </a:bodyPr>
          <a:lstStyle/>
          <a:p>
            <a:pPr algn="ctr"/>
            <a:r>
              <a:rPr lang="en-US" sz="3200" dirty="0">
                <a:solidFill>
                  <a:schemeClr val="bg1"/>
                </a:solidFill>
              </a:rPr>
              <a:t>Claude Monet, </a:t>
            </a:r>
            <a:r>
              <a:rPr lang="en-US" sz="3200" i="1" dirty="0">
                <a:solidFill>
                  <a:schemeClr val="bg1"/>
                </a:solidFill>
              </a:rPr>
              <a:t>Boulevard des </a:t>
            </a:r>
            <a:r>
              <a:rPr lang="en-US" sz="3200" i="1" dirty="0" err="1">
                <a:solidFill>
                  <a:schemeClr val="bg1"/>
                </a:solidFill>
              </a:rPr>
              <a:t>Capucines</a:t>
            </a:r>
            <a:r>
              <a:rPr lang="en-US" sz="3200" i="1" dirty="0">
                <a:solidFill>
                  <a:schemeClr val="bg1"/>
                </a:solidFill>
              </a:rPr>
              <a:t>. </a:t>
            </a:r>
            <a:br>
              <a:rPr lang="en-US" sz="3200" dirty="0">
                <a:solidFill>
                  <a:schemeClr val="bg1"/>
                </a:solidFill>
              </a:rPr>
            </a:br>
            <a:r>
              <a:rPr lang="en-US" sz="3200" dirty="0">
                <a:solidFill>
                  <a:schemeClr val="bg1"/>
                </a:solidFill>
              </a:rPr>
              <a:t>1873-74.</a:t>
            </a:r>
          </a:p>
        </p:txBody>
      </p:sp>
      <p:pic>
        <p:nvPicPr>
          <p:cNvPr id="5" name="Content Placeholder 4">
            <a:extLst>
              <a:ext uri="{FF2B5EF4-FFF2-40B4-BE49-F238E27FC236}">
                <a16:creationId xmlns:a16="http://schemas.microsoft.com/office/drawing/2014/main" id="{A3C3A18D-3A69-BC4F-8C5A-2F729A7838AA}"/>
              </a:ext>
            </a:extLst>
          </p:cNvPr>
          <p:cNvPicPr>
            <a:picLocks noGrp="1" noChangeAspect="1"/>
          </p:cNvPicPr>
          <p:nvPr>
            <p:ph idx="1"/>
          </p:nvPr>
        </p:nvPicPr>
        <p:blipFill>
          <a:blip r:embed="rId2"/>
          <a:stretch>
            <a:fillRect/>
          </a:stretch>
        </p:blipFill>
        <p:spPr>
          <a:xfrm>
            <a:off x="7062651" y="178730"/>
            <a:ext cx="4837611" cy="6500540"/>
          </a:xfrm>
        </p:spPr>
      </p:pic>
    </p:spTree>
    <p:extLst>
      <p:ext uri="{BB962C8B-B14F-4D97-AF65-F5344CB8AC3E}">
        <p14:creationId xmlns:p14="http://schemas.microsoft.com/office/powerpoint/2010/main" val="2602864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157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B4D9-9773-624A-A019-F7841F21EFCE}"/>
              </a:ext>
            </a:extLst>
          </p:cNvPr>
          <p:cNvSpPr>
            <a:spLocks noGrp="1"/>
          </p:cNvSpPr>
          <p:nvPr>
            <p:ph type="title"/>
          </p:nvPr>
        </p:nvSpPr>
        <p:spPr>
          <a:xfrm>
            <a:off x="8763597" y="365125"/>
            <a:ext cx="3428403" cy="4351338"/>
          </a:xfrm>
        </p:spPr>
        <p:txBody>
          <a:bodyPr>
            <a:normAutofit/>
          </a:bodyPr>
          <a:lstStyle/>
          <a:p>
            <a:pPr algn="ctr"/>
            <a:r>
              <a:rPr lang="en-US" sz="2800" dirty="0">
                <a:solidFill>
                  <a:schemeClr val="bg1"/>
                </a:solidFill>
              </a:rPr>
              <a:t>Camille Pissarro. </a:t>
            </a:r>
            <a:br>
              <a:rPr lang="en-US" sz="2800" dirty="0">
                <a:solidFill>
                  <a:schemeClr val="bg1"/>
                </a:solidFill>
              </a:rPr>
            </a:br>
            <a:r>
              <a:rPr lang="en-US" sz="2800" i="1" dirty="0">
                <a:solidFill>
                  <a:schemeClr val="bg1"/>
                </a:solidFill>
              </a:rPr>
              <a:t>The Cabbage Field, </a:t>
            </a:r>
            <a:r>
              <a:rPr lang="en-US" sz="2800" i="1" dirty="0" err="1">
                <a:solidFill>
                  <a:schemeClr val="bg1"/>
                </a:solidFill>
              </a:rPr>
              <a:t>Pontoise</a:t>
            </a:r>
            <a:r>
              <a:rPr lang="en-US" sz="2800" i="1" dirty="0">
                <a:solidFill>
                  <a:schemeClr val="bg1"/>
                </a:solidFill>
              </a:rPr>
              <a:t>. </a:t>
            </a:r>
            <a:br>
              <a:rPr lang="en-US" sz="2800" dirty="0">
                <a:solidFill>
                  <a:schemeClr val="bg1"/>
                </a:solidFill>
              </a:rPr>
            </a:br>
            <a:r>
              <a:rPr lang="en-US" sz="2800" dirty="0">
                <a:solidFill>
                  <a:schemeClr val="bg1"/>
                </a:solidFill>
              </a:rPr>
              <a:t>1873</a:t>
            </a:r>
          </a:p>
        </p:txBody>
      </p:sp>
      <p:pic>
        <p:nvPicPr>
          <p:cNvPr id="5" name="Content Placeholder 4">
            <a:extLst>
              <a:ext uri="{FF2B5EF4-FFF2-40B4-BE49-F238E27FC236}">
                <a16:creationId xmlns:a16="http://schemas.microsoft.com/office/drawing/2014/main" id="{4173CD37-9646-F645-ADAE-6EC1457E5AA0}"/>
              </a:ext>
            </a:extLst>
          </p:cNvPr>
          <p:cNvPicPr>
            <a:picLocks noGrp="1" noChangeAspect="1"/>
          </p:cNvPicPr>
          <p:nvPr>
            <p:ph idx="1"/>
          </p:nvPr>
        </p:nvPicPr>
        <p:blipFill>
          <a:blip r:embed="rId2"/>
          <a:stretch>
            <a:fillRect/>
          </a:stretch>
        </p:blipFill>
        <p:spPr>
          <a:xfrm>
            <a:off x="183239" y="222070"/>
            <a:ext cx="8580358" cy="6423352"/>
          </a:xfrm>
        </p:spPr>
      </p:pic>
    </p:spTree>
    <p:extLst>
      <p:ext uri="{BB962C8B-B14F-4D97-AF65-F5344CB8AC3E}">
        <p14:creationId xmlns:p14="http://schemas.microsoft.com/office/powerpoint/2010/main" val="1255537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4279A-9F39-944F-BB4A-55BE08300711}"/>
              </a:ext>
            </a:extLst>
          </p:cNvPr>
          <p:cNvSpPr>
            <a:spLocks noGrp="1"/>
          </p:cNvSpPr>
          <p:nvPr>
            <p:ph type="title"/>
          </p:nvPr>
        </p:nvSpPr>
        <p:spPr>
          <a:xfrm>
            <a:off x="248193" y="590549"/>
            <a:ext cx="5135881" cy="1368880"/>
          </a:xfrm>
        </p:spPr>
        <p:txBody>
          <a:bodyPr>
            <a:normAutofit/>
          </a:bodyPr>
          <a:lstStyle/>
          <a:p>
            <a:pPr algn="ctr"/>
            <a:r>
              <a:rPr lang="en-US" sz="3200" dirty="0">
                <a:solidFill>
                  <a:schemeClr val="bg1"/>
                </a:solidFill>
              </a:rPr>
              <a:t>Edgar Degas. </a:t>
            </a:r>
            <a:br>
              <a:rPr lang="en-US" sz="3200" dirty="0">
                <a:solidFill>
                  <a:schemeClr val="bg1"/>
                </a:solidFill>
              </a:rPr>
            </a:br>
            <a:r>
              <a:rPr lang="en-US" sz="3200" i="1" dirty="0">
                <a:solidFill>
                  <a:schemeClr val="bg1"/>
                </a:solidFill>
              </a:rPr>
              <a:t>The Laundress. </a:t>
            </a:r>
            <a:r>
              <a:rPr lang="en-US" sz="3200" dirty="0">
                <a:solidFill>
                  <a:schemeClr val="bg1"/>
                </a:solidFill>
              </a:rPr>
              <a:t>1873. </a:t>
            </a:r>
          </a:p>
        </p:txBody>
      </p:sp>
      <p:pic>
        <p:nvPicPr>
          <p:cNvPr id="5" name="Content Placeholder 4">
            <a:extLst>
              <a:ext uri="{FF2B5EF4-FFF2-40B4-BE49-F238E27FC236}">
                <a16:creationId xmlns:a16="http://schemas.microsoft.com/office/drawing/2014/main" id="{F5163E22-572B-DC4D-98A0-B7E78DF50DAE}"/>
              </a:ext>
            </a:extLst>
          </p:cNvPr>
          <p:cNvPicPr>
            <a:picLocks noGrp="1" noChangeAspect="1"/>
          </p:cNvPicPr>
          <p:nvPr>
            <p:ph idx="1"/>
          </p:nvPr>
        </p:nvPicPr>
        <p:blipFill>
          <a:blip r:embed="rId2"/>
          <a:stretch>
            <a:fillRect/>
          </a:stretch>
        </p:blipFill>
        <p:spPr>
          <a:xfrm>
            <a:off x="6635931" y="97096"/>
            <a:ext cx="5135881" cy="6663807"/>
          </a:xfrm>
        </p:spPr>
      </p:pic>
      <p:sp>
        <p:nvSpPr>
          <p:cNvPr id="6" name="TextBox 5">
            <a:extLst>
              <a:ext uri="{FF2B5EF4-FFF2-40B4-BE49-F238E27FC236}">
                <a16:creationId xmlns:a16="http://schemas.microsoft.com/office/drawing/2014/main" id="{3270124A-F18E-1E40-98D0-739F9D812CA7}"/>
              </a:ext>
            </a:extLst>
          </p:cNvPr>
          <p:cNvSpPr txBox="1"/>
          <p:nvPr/>
        </p:nvSpPr>
        <p:spPr>
          <a:xfrm>
            <a:off x="248193" y="2259874"/>
            <a:ext cx="6139544" cy="2585323"/>
          </a:xfrm>
          <a:prstGeom prst="rect">
            <a:avLst/>
          </a:prstGeom>
          <a:noFill/>
        </p:spPr>
        <p:txBody>
          <a:bodyPr wrap="square" rtlCol="0">
            <a:spAutoFit/>
          </a:bodyPr>
          <a:lstStyle/>
          <a:p>
            <a:r>
              <a:rPr lang="en-GB" sz="2400" i="1" dirty="0">
                <a:solidFill>
                  <a:schemeClr val="bg1"/>
                </a:solidFill>
              </a:rPr>
              <a:t>Yesterday I spent the whole day in the studio of a strange painter called Degas. He has fallen in love with modern life, and out of all the subjects in modern life he has chosen washerwomen and ballet dancers.</a:t>
            </a:r>
          </a:p>
          <a:p>
            <a:endParaRPr lang="en-GB" sz="2400" i="1" dirty="0">
              <a:solidFill>
                <a:schemeClr val="bg1"/>
              </a:solidFill>
            </a:endParaRPr>
          </a:p>
          <a:p>
            <a:r>
              <a:rPr lang="en-GB" dirty="0">
                <a:solidFill>
                  <a:schemeClr val="bg1"/>
                </a:solidFill>
              </a:rPr>
              <a:t>Edmond de Goncourt</a:t>
            </a:r>
            <a:endParaRPr lang="en-US" dirty="0">
              <a:solidFill>
                <a:schemeClr val="bg1"/>
              </a:solidFill>
            </a:endParaRPr>
          </a:p>
        </p:txBody>
      </p:sp>
      <p:sp>
        <p:nvSpPr>
          <p:cNvPr id="7" name="TextBox 6">
            <a:extLst>
              <a:ext uri="{FF2B5EF4-FFF2-40B4-BE49-F238E27FC236}">
                <a16:creationId xmlns:a16="http://schemas.microsoft.com/office/drawing/2014/main" id="{19E9AA5D-574B-844D-AB9F-32F97F9F5B6D}"/>
              </a:ext>
            </a:extLst>
          </p:cNvPr>
          <p:cNvSpPr txBox="1"/>
          <p:nvPr/>
        </p:nvSpPr>
        <p:spPr>
          <a:xfrm>
            <a:off x="248193" y="5081451"/>
            <a:ext cx="5847807" cy="800219"/>
          </a:xfrm>
          <a:prstGeom prst="rect">
            <a:avLst/>
          </a:prstGeom>
          <a:noFill/>
        </p:spPr>
        <p:txBody>
          <a:bodyPr wrap="square" rtlCol="0">
            <a:spAutoFit/>
          </a:bodyPr>
          <a:lstStyle/>
          <a:p>
            <a:r>
              <a:rPr lang="en-GB" sz="2400" i="1" dirty="0">
                <a:solidFill>
                  <a:schemeClr val="bg1"/>
                </a:solidFill>
              </a:rPr>
              <a:t>The Laundress, so badly laundered</a:t>
            </a:r>
            <a:r>
              <a:rPr lang="en-GB" sz="2800" i="1" dirty="0">
                <a:solidFill>
                  <a:schemeClr val="bg1"/>
                </a:solidFill>
              </a:rPr>
              <a:t>. </a:t>
            </a:r>
          </a:p>
          <a:p>
            <a:r>
              <a:rPr lang="en-GB" dirty="0">
                <a:solidFill>
                  <a:schemeClr val="bg1"/>
                </a:solidFill>
              </a:rPr>
              <a:t>Louis Leroy</a:t>
            </a:r>
            <a:endParaRPr lang="en-US" dirty="0"/>
          </a:p>
        </p:txBody>
      </p:sp>
    </p:spTree>
    <p:extLst>
      <p:ext uri="{BB962C8B-B14F-4D97-AF65-F5344CB8AC3E}">
        <p14:creationId xmlns:p14="http://schemas.microsoft.com/office/powerpoint/2010/main" val="829678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D76FF1-88D0-6E4D-A118-BF9DB403DB89}"/>
              </a:ext>
            </a:extLst>
          </p:cNvPr>
          <p:cNvPicPr>
            <a:picLocks noChangeAspect="1"/>
          </p:cNvPicPr>
          <p:nvPr/>
        </p:nvPicPr>
        <p:blipFill>
          <a:blip r:embed="rId2"/>
          <a:stretch>
            <a:fillRect/>
          </a:stretch>
        </p:blipFill>
        <p:spPr>
          <a:xfrm>
            <a:off x="363921" y="996587"/>
            <a:ext cx="7484346" cy="4864825"/>
          </a:xfrm>
          <a:prstGeom prst="rect">
            <a:avLst/>
          </a:prstGeom>
        </p:spPr>
      </p:pic>
      <p:pic>
        <p:nvPicPr>
          <p:cNvPr id="7" name="Picture 6">
            <a:extLst>
              <a:ext uri="{FF2B5EF4-FFF2-40B4-BE49-F238E27FC236}">
                <a16:creationId xmlns:a16="http://schemas.microsoft.com/office/drawing/2014/main" id="{B23C2558-C8E7-044B-A77B-C9077C5C42C7}"/>
              </a:ext>
            </a:extLst>
          </p:cNvPr>
          <p:cNvPicPr>
            <a:picLocks noChangeAspect="1"/>
          </p:cNvPicPr>
          <p:nvPr/>
        </p:nvPicPr>
        <p:blipFill>
          <a:blip r:embed="rId3"/>
          <a:stretch>
            <a:fillRect/>
          </a:stretch>
        </p:blipFill>
        <p:spPr>
          <a:xfrm>
            <a:off x="8461283" y="485503"/>
            <a:ext cx="3295288" cy="5628962"/>
          </a:xfrm>
          <a:prstGeom prst="rect">
            <a:avLst/>
          </a:prstGeom>
        </p:spPr>
      </p:pic>
    </p:spTree>
    <p:extLst>
      <p:ext uri="{BB962C8B-B14F-4D97-AF65-F5344CB8AC3E}">
        <p14:creationId xmlns:p14="http://schemas.microsoft.com/office/powerpoint/2010/main" val="2587234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D76FF1-88D0-6E4D-A118-BF9DB403DB89}"/>
              </a:ext>
            </a:extLst>
          </p:cNvPr>
          <p:cNvPicPr>
            <a:picLocks noChangeAspect="1"/>
          </p:cNvPicPr>
          <p:nvPr/>
        </p:nvPicPr>
        <p:blipFill>
          <a:blip r:embed="rId2"/>
          <a:stretch>
            <a:fillRect/>
          </a:stretch>
        </p:blipFill>
        <p:spPr>
          <a:xfrm>
            <a:off x="226423" y="948802"/>
            <a:ext cx="7484346" cy="4864825"/>
          </a:xfrm>
          <a:prstGeom prst="rect">
            <a:avLst/>
          </a:prstGeom>
        </p:spPr>
      </p:pic>
      <p:pic>
        <p:nvPicPr>
          <p:cNvPr id="7" name="Picture 6">
            <a:extLst>
              <a:ext uri="{FF2B5EF4-FFF2-40B4-BE49-F238E27FC236}">
                <a16:creationId xmlns:a16="http://schemas.microsoft.com/office/drawing/2014/main" id="{B23C2558-C8E7-044B-A77B-C9077C5C42C7}"/>
              </a:ext>
            </a:extLst>
          </p:cNvPr>
          <p:cNvPicPr>
            <a:picLocks noChangeAspect="1"/>
          </p:cNvPicPr>
          <p:nvPr/>
        </p:nvPicPr>
        <p:blipFill>
          <a:blip r:embed="rId3"/>
          <a:stretch>
            <a:fillRect/>
          </a:stretch>
        </p:blipFill>
        <p:spPr>
          <a:xfrm>
            <a:off x="8422094" y="232450"/>
            <a:ext cx="3295288" cy="5628962"/>
          </a:xfrm>
          <a:prstGeom prst="rect">
            <a:avLst/>
          </a:prstGeom>
        </p:spPr>
      </p:pic>
      <p:sp>
        <p:nvSpPr>
          <p:cNvPr id="2" name="TextBox 1">
            <a:extLst>
              <a:ext uri="{FF2B5EF4-FFF2-40B4-BE49-F238E27FC236}">
                <a16:creationId xmlns:a16="http://schemas.microsoft.com/office/drawing/2014/main" id="{AA97B2EB-3215-9C4C-9850-33128BBD8DB4}"/>
              </a:ext>
            </a:extLst>
          </p:cNvPr>
          <p:cNvSpPr txBox="1"/>
          <p:nvPr/>
        </p:nvSpPr>
        <p:spPr>
          <a:xfrm>
            <a:off x="226423" y="287383"/>
            <a:ext cx="6291943" cy="461665"/>
          </a:xfrm>
          <a:prstGeom prst="rect">
            <a:avLst/>
          </a:prstGeom>
          <a:noFill/>
        </p:spPr>
        <p:txBody>
          <a:bodyPr wrap="square" rtlCol="0">
            <a:spAutoFit/>
          </a:bodyPr>
          <a:lstStyle/>
          <a:p>
            <a:r>
              <a:rPr lang="en-US" sz="2400" dirty="0"/>
              <a:t>Claude Monet. </a:t>
            </a:r>
            <a:r>
              <a:rPr lang="en-US" sz="2400" i="1" dirty="0"/>
              <a:t>Waterlilies. </a:t>
            </a:r>
            <a:r>
              <a:rPr lang="en-US" sz="2400" dirty="0"/>
              <a:t>1914-1926. </a:t>
            </a:r>
          </a:p>
        </p:txBody>
      </p:sp>
      <p:sp>
        <p:nvSpPr>
          <p:cNvPr id="3" name="TextBox 2">
            <a:extLst>
              <a:ext uri="{FF2B5EF4-FFF2-40B4-BE49-F238E27FC236}">
                <a16:creationId xmlns:a16="http://schemas.microsoft.com/office/drawing/2014/main" id="{342712B0-69C0-9640-BC08-BE0FE9AE8D2F}"/>
              </a:ext>
            </a:extLst>
          </p:cNvPr>
          <p:cNvSpPr txBox="1"/>
          <p:nvPr/>
        </p:nvSpPr>
        <p:spPr>
          <a:xfrm>
            <a:off x="6335486" y="6061166"/>
            <a:ext cx="5381897" cy="461665"/>
          </a:xfrm>
          <a:prstGeom prst="rect">
            <a:avLst/>
          </a:prstGeom>
          <a:noFill/>
        </p:spPr>
        <p:txBody>
          <a:bodyPr wrap="square" rtlCol="0">
            <a:spAutoFit/>
          </a:bodyPr>
          <a:lstStyle/>
          <a:p>
            <a:pPr algn="r"/>
            <a:r>
              <a:rPr lang="en-US" sz="2400" dirty="0"/>
              <a:t>Jackson Pollock. </a:t>
            </a:r>
            <a:r>
              <a:rPr lang="en-US" sz="2400" i="1" dirty="0"/>
              <a:t>Full Fathom Five. </a:t>
            </a:r>
            <a:r>
              <a:rPr lang="en-US" sz="2400" dirty="0"/>
              <a:t>1947. </a:t>
            </a:r>
          </a:p>
        </p:txBody>
      </p:sp>
    </p:spTree>
    <p:extLst>
      <p:ext uri="{BB962C8B-B14F-4D97-AF65-F5344CB8AC3E}">
        <p14:creationId xmlns:p14="http://schemas.microsoft.com/office/powerpoint/2010/main" val="577733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 picture containing water&#10;&#10;Description automatically generated">
            <a:extLst>
              <a:ext uri="{FF2B5EF4-FFF2-40B4-BE49-F238E27FC236}">
                <a16:creationId xmlns:a16="http://schemas.microsoft.com/office/drawing/2014/main" id="{06C55F5F-2D3C-C446-90B9-D7EF4FF53016}"/>
              </a:ext>
            </a:extLst>
          </p:cNvPr>
          <p:cNvPicPr>
            <a:picLocks noChangeAspect="1"/>
          </p:cNvPicPr>
          <p:nvPr/>
        </p:nvPicPr>
        <p:blipFill>
          <a:blip r:embed="rId2"/>
          <a:stretch>
            <a:fillRect/>
          </a:stretch>
        </p:blipFill>
        <p:spPr>
          <a:xfrm>
            <a:off x="3560379" y="0"/>
            <a:ext cx="8631621" cy="6858000"/>
          </a:xfrm>
          <a:prstGeom prst="rect">
            <a:avLst/>
          </a:prstGeom>
        </p:spPr>
      </p:pic>
      <p:sp>
        <p:nvSpPr>
          <p:cNvPr id="6" name="TextBox 5">
            <a:extLst>
              <a:ext uri="{FF2B5EF4-FFF2-40B4-BE49-F238E27FC236}">
                <a16:creationId xmlns:a16="http://schemas.microsoft.com/office/drawing/2014/main" id="{46446BFB-64BD-6E43-9B38-E8C7AC48F4CA}"/>
              </a:ext>
            </a:extLst>
          </p:cNvPr>
          <p:cNvSpPr txBox="1"/>
          <p:nvPr/>
        </p:nvSpPr>
        <p:spPr>
          <a:xfrm>
            <a:off x="0" y="490654"/>
            <a:ext cx="3560379" cy="1077218"/>
          </a:xfrm>
          <a:prstGeom prst="rect">
            <a:avLst/>
          </a:prstGeom>
          <a:noFill/>
        </p:spPr>
        <p:txBody>
          <a:bodyPr wrap="square" rtlCol="0">
            <a:spAutoFit/>
          </a:bodyPr>
          <a:lstStyle/>
          <a:p>
            <a:r>
              <a:rPr lang="en-US" sz="3200" dirty="0">
                <a:latin typeface="Copperplate" panose="02000504000000020004" pitchFamily="2" charset="77"/>
                <a:cs typeface="Algerian" panose="020F0502020204030204" pitchFamily="34" charset="0"/>
              </a:rPr>
              <a:t>Neo Impressionism</a:t>
            </a:r>
          </a:p>
        </p:txBody>
      </p:sp>
      <p:sp>
        <p:nvSpPr>
          <p:cNvPr id="7" name="TextBox 6">
            <a:extLst>
              <a:ext uri="{FF2B5EF4-FFF2-40B4-BE49-F238E27FC236}">
                <a16:creationId xmlns:a16="http://schemas.microsoft.com/office/drawing/2014/main" id="{BE8BB5A3-1EC9-B046-87B6-B9926A024533}"/>
              </a:ext>
            </a:extLst>
          </p:cNvPr>
          <p:cNvSpPr txBox="1"/>
          <p:nvPr/>
        </p:nvSpPr>
        <p:spPr>
          <a:xfrm>
            <a:off x="0" y="1773044"/>
            <a:ext cx="3560379" cy="1754326"/>
          </a:xfrm>
          <a:prstGeom prst="rect">
            <a:avLst/>
          </a:prstGeom>
          <a:noFill/>
        </p:spPr>
        <p:txBody>
          <a:bodyPr wrap="square" rtlCol="0">
            <a:spAutoFit/>
          </a:bodyPr>
          <a:lstStyle/>
          <a:p>
            <a:endParaRPr lang="en-US" dirty="0"/>
          </a:p>
          <a:p>
            <a:endParaRPr lang="en-US" dirty="0"/>
          </a:p>
          <a:p>
            <a:endParaRPr lang="en-US" dirty="0"/>
          </a:p>
          <a:p>
            <a:pPr algn="ctr"/>
            <a:r>
              <a:rPr lang="en-US" dirty="0"/>
              <a:t>Georges Seurat </a:t>
            </a:r>
          </a:p>
          <a:p>
            <a:pPr algn="ctr"/>
            <a:r>
              <a:rPr lang="en-US" i="1" dirty="0"/>
              <a:t>Le Bec du Hoc, </a:t>
            </a:r>
            <a:r>
              <a:rPr lang="en-US" i="1" dirty="0" err="1"/>
              <a:t>Grandcamp</a:t>
            </a:r>
            <a:r>
              <a:rPr lang="en-US" i="1" dirty="0"/>
              <a:t> </a:t>
            </a:r>
          </a:p>
          <a:p>
            <a:pPr algn="ctr"/>
            <a:r>
              <a:rPr lang="en-US" dirty="0"/>
              <a:t>1885</a:t>
            </a:r>
          </a:p>
        </p:txBody>
      </p:sp>
    </p:spTree>
    <p:extLst>
      <p:ext uri="{BB962C8B-B14F-4D97-AF65-F5344CB8AC3E}">
        <p14:creationId xmlns:p14="http://schemas.microsoft.com/office/powerpoint/2010/main" val="2567979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that are standing in the grass&#10;&#10;Description automatically generated">
            <a:extLst>
              <a:ext uri="{FF2B5EF4-FFF2-40B4-BE49-F238E27FC236}">
                <a16:creationId xmlns:a16="http://schemas.microsoft.com/office/drawing/2014/main" id="{1EA7E63C-686E-B846-B624-048CB5E79254}"/>
              </a:ext>
            </a:extLst>
          </p:cNvPr>
          <p:cNvPicPr>
            <a:picLocks noChangeAspect="1"/>
          </p:cNvPicPr>
          <p:nvPr/>
        </p:nvPicPr>
        <p:blipFill>
          <a:blip r:embed="rId2"/>
          <a:stretch>
            <a:fillRect/>
          </a:stretch>
        </p:blipFill>
        <p:spPr>
          <a:xfrm>
            <a:off x="1905000" y="0"/>
            <a:ext cx="10287000" cy="6858000"/>
          </a:xfrm>
          <a:prstGeom prst="rect">
            <a:avLst/>
          </a:prstGeom>
        </p:spPr>
      </p:pic>
      <p:sp>
        <p:nvSpPr>
          <p:cNvPr id="4" name="TextBox 3">
            <a:extLst>
              <a:ext uri="{FF2B5EF4-FFF2-40B4-BE49-F238E27FC236}">
                <a16:creationId xmlns:a16="http://schemas.microsoft.com/office/drawing/2014/main" id="{875E5679-C680-4446-8671-6788AEE556D2}"/>
              </a:ext>
            </a:extLst>
          </p:cNvPr>
          <p:cNvSpPr txBox="1"/>
          <p:nvPr/>
        </p:nvSpPr>
        <p:spPr>
          <a:xfrm>
            <a:off x="100361" y="1215483"/>
            <a:ext cx="1715429" cy="1138773"/>
          </a:xfrm>
          <a:prstGeom prst="rect">
            <a:avLst/>
          </a:prstGeom>
          <a:noFill/>
        </p:spPr>
        <p:txBody>
          <a:bodyPr wrap="square" rtlCol="0">
            <a:spAutoFit/>
          </a:bodyPr>
          <a:lstStyle/>
          <a:p>
            <a:pPr algn="ctr"/>
            <a:r>
              <a:rPr lang="en-US" dirty="0">
                <a:latin typeface="+mj-lt"/>
              </a:rPr>
              <a:t>George Seurat. </a:t>
            </a:r>
            <a:r>
              <a:rPr lang="en-US" i="1" dirty="0">
                <a:latin typeface="+mj-lt"/>
              </a:rPr>
              <a:t>A Sunday on La Grande </a:t>
            </a:r>
            <a:r>
              <a:rPr lang="en-US" i="1" dirty="0" err="1">
                <a:latin typeface="+mj-lt"/>
              </a:rPr>
              <a:t>Jatte</a:t>
            </a:r>
            <a:r>
              <a:rPr lang="en-US" i="1" dirty="0">
                <a:latin typeface="+mj-lt"/>
              </a:rPr>
              <a:t>. </a:t>
            </a:r>
          </a:p>
          <a:p>
            <a:pPr algn="ctr"/>
            <a:r>
              <a:rPr lang="en-US" sz="1400" dirty="0">
                <a:latin typeface="+mj-lt"/>
              </a:rPr>
              <a:t>1884</a:t>
            </a:r>
          </a:p>
        </p:txBody>
      </p:sp>
    </p:spTree>
    <p:extLst>
      <p:ext uri="{BB962C8B-B14F-4D97-AF65-F5344CB8AC3E}">
        <p14:creationId xmlns:p14="http://schemas.microsoft.com/office/powerpoint/2010/main" val="2401708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797E-7DDA-EB4B-9F06-3F225045925B}"/>
              </a:ext>
            </a:extLst>
          </p:cNvPr>
          <p:cNvSpPr>
            <a:spLocks noGrp="1"/>
          </p:cNvSpPr>
          <p:nvPr>
            <p:ph type="title"/>
          </p:nvPr>
        </p:nvSpPr>
        <p:spPr>
          <a:xfrm>
            <a:off x="1" y="365125"/>
            <a:ext cx="2659008" cy="4193996"/>
          </a:xfrm>
        </p:spPr>
        <p:txBody>
          <a:bodyPr>
            <a:normAutofit/>
          </a:bodyPr>
          <a:lstStyle/>
          <a:p>
            <a:r>
              <a:rPr lang="en-US" sz="2400" dirty="0"/>
              <a:t>Georges Seurat. Parade de Cirque. </a:t>
            </a:r>
            <a:br>
              <a:rPr lang="en-US" sz="2400" dirty="0"/>
            </a:br>
            <a:r>
              <a:rPr lang="en-US" sz="1600" dirty="0"/>
              <a:t>1887-8</a:t>
            </a:r>
          </a:p>
        </p:txBody>
      </p:sp>
      <p:pic>
        <p:nvPicPr>
          <p:cNvPr id="5" name="Content Placeholder 4" descr="A group of people posing for the camera&#10;&#10;Description automatically generated">
            <a:extLst>
              <a:ext uri="{FF2B5EF4-FFF2-40B4-BE49-F238E27FC236}">
                <a16:creationId xmlns:a16="http://schemas.microsoft.com/office/drawing/2014/main" id="{FC0D9E66-33FD-414C-9552-1CCEBE873D0D}"/>
              </a:ext>
            </a:extLst>
          </p:cNvPr>
          <p:cNvPicPr>
            <a:picLocks noGrp="1" noChangeAspect="1"/>
          </p:cNvPicPr>
          <p:nvPr>
            <p:ph idx="1"/>
          </p:nvPr>
        </p:nvPicPr>
        <p:blipFill>
          <a:blip r:embed="rId2"/>
          <a:stretch>
            <a:fillRect/>
          </a:stretch>
        </p:blipFill>
        <p:spPr>
          <a:xfrm>
            <a:off x="2659008" y="365125"/>
            <a:ext cx="9176677" cy="6127750"/>
          </a:xfrm>
        </p:spPr>
      </p:pic>
    </p:spTree>
    <p:extLst>
      <p:ext uri="{BB962C8B-B14F-4D97-AF65-F5344CB8AC3E}">
        <p14:creationId xmlns:p14="http://schemas.microsoft.com/office/powerpoint/2010/main" val="1966111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EA3C2-3FF6-4B47-ABF0-4571E256DF38}"/>
              </a:ext>
            </a:extLst>
          </p:cNvPr>
          <p:cNvSpPr>
            <a:spLocks noGrp="1"/>
          </p:cNvSpPr>
          <p:nvPr>
            <p:ph type="title"/>
          </p:nvPr>
        </p:nvSpPr>
        <p:spPr>
          <a:xfrm>
            <a:off x="0" y="365125"/>
            <a:ext cx="3876541" cy="5687945"/>
          </a:xfrm>
        </p:spPr>
        <p:txBody>
          <a:bodyPr>
            <a:normAutofit/>
          </a:bodyPr>
          <a:lstStyle/>
          <a:p>
            <a:pPr algn="ctr"/>
            <a:r>
              <a:rPr lang="en-US" sz="2800" dirty="0"/>
              <a:t>Paul Signac. </a:t>
            </a:r>
            <a:br>
              <a:rPr lang="en-US" sz="2800" dirty="0"/>
            </a:br>
            <a:r>
              <a:rPr lang="en-US" sz="2800" dirty="0"/>
              <a:t>Entrance to the Grand Canal, Venice. </a:t>
            </a:r>
            <a:br>
              <a:rPr lang="en-US" sz="2800" dirty="0"/>
            </a:br>
            <a:r>
              <a:rPr lang="en-US" sz="2400" dirty="0"/>
              <a:t>1905</a:t>
            </a:r>
          </a:p>
        </p:txBody>
      </p:sp>
      <p:pic>
        <p:nvPicPr>
          <p:cNvPr id="5" name="Content Placeholder 4" descr="A castle surrounded by trees&#10;&#10;Description automatically generated">
            <a:extLst>
              <a:ext uri="{FF2B5EF4-FFF2-40B4-BE49-F238E27FC236}">
                <a16:creationId xmlns:a16="http://schemas.microsoft.com/office/drawing/2014/main" id="{7D31847B-0886-1346-9CA7-F1D216463A38}"/>
              </a:ext>
            </a:extLst>
          </p:cNvPr>
          <p:cNvPicPr>
            <a:picLocks noGrp="1" noChangeAspect="1"/>
          </p:cNvPicPr>
          <p:nvPr>
            <p:ph idx="1"/>
          </p:nvPr>
        </p:nvPicPr>
        <p:blipFill>
          <a:blip r:embed="rId2"/>
          <a:stretch>
            <a:fillRect/>
          </a:stretch>
        </p:blipFill>
        <p:spPr>
          <a:xfrm>
            <a:off x="4183400" y="365125"/>
            <a:ext cx="7621579" cy="6127750"/>
          </a:xfrm>
        </p:spPr>
      </p:pic>
    </p:spTree>
    <p:extLst>
      <p:ext uri="{BB962C8B-B14F-4D97-AF65-F5344CB8AC3E}">
        <p14:creationId xmlns:p14="http://schemas.microsoft.com/office/powerpoint/2010/main" val="991394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285A-2CB2-194E-8851-7F846741097F}"/>
              </a:ext>
            </a:extLst>
          </p:cNvPr>
          <p:cNvSpPr>
            <a:spLocks noGrp="1"/>
          </p:cNvSpPr>
          <p:nvPr>
            <p:ph type="title"/>
          </p:nvPr>
        </p:nvSpPr>
        <p:spPr>
          <a:xfrm>
            <a:off x="1343696" y="6176963"/>
            <a:ext cx="9504608" cy="681037"/>
          </a:xfrm>
        </p:spPr>
        <p:txBody>
          <a:bodyPr>
            <a:normAutofit/>
          </a:bodyPr>
          <a:lstStyle/>
          <a:p>
            <a:pPr algn="ctr"/>
            <a:r>
              <a:rPr lang="en-US" sz="3200" dirty="0"/>
              <a:t>Alfred William Finch. Haystacks. 1889</a:t>
            </a:r>
          </a:p>
        </p:txBody>
      </p:sp>
      <p:pic>
        <p:nvPicPr>
          <p:cNvPr id="5" name="Content Placeholder 4" descr="A close up of an old building&#10;&#10;Description automatically generated">
            <a:extLst>
              <a:ext uri="{FF2B5EF4-FFF2-40B4-BE49-F238E27FC236}">
                <a16:creationId xmlns:a16="http://schemas.microsoft.com/office/drawing/2014/main" id="{13A7235C-E1D9-ED49-92D4-2C968761132E}"/>
              </a:ext>
            </a:extLst>
          </p:cNvPr>
          <p:cNvPicPr>
            <a:picLocks noGrp="1" noChangeAspect="1"/>
          </p:cNvPicPr>
          <p:nvPr>
            <p:ph idx="1"/>
          </p:nvPr>
        </p:nvPicPr>
        <p:blipFill>
          <a:blip r:embed="rId2"/>
          <a:stretch>
            <a:fillRect/>
          </a:stretch>
        </p:blipFill>
        <p:spPr>
          <a:xfrm>
            <a:off x="1343696" y="88073"/>
            <a:ext cx="9504608" cy="6088890"/>
          </a:xfrm>
        </p:spPr>
      </p:pic>
    </p:spTree>
    <p:extLst>
      <p:ext uri="{BB962C8B-B14F-4D97-AF65-F5344CB8AC3E}">
        <p14:creationId xmlns:p14="http://schemas.microsoft.com/office/powerpoint/2010/main" val="3606752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0584-2D1D-8945-A941-FDCB13BF1E78}"/>
              </a:ext>
            </a:extLst>
          </p:cNvPr>
          <p:cNvSpPr>
            <a:spLocks noGrp="1"/>
          </p:cNvSpPr>
          <p:nvPr>
            <p:ph type="title"/>
          </p:nvPr>
        </p:nvSpPr>
        <p:spPr>
          <a:xfrm>
            <a:off x="8809149" y="184820"/>
            <a:ext cx="3245475" cy="4116723"/>
          </a:xfrm>
        </p:spPr>
        <p:txBody>
          <a:bodyPr>
            <a:normAutofit/>
          </a:bodyPr>
          <a:lstStyle/>
          <a:p>
            <a:pPr algn="ctr"/>
            <a:br>
              <a:rPr lang="en-US" sz="2800" dirty="0"/>
            </a:br>
            <a:br>
              <a:rPr lang="en-US" sz="2800" dirty="0"/>
            </a:br>
            <a:r>
              <a:rPr lang="en-US" sz="2400" dirty="0">
                <a:solidFill>
                  <a:schemeClr val="bg1"/>
                </a:solidFill>
              </a:rPr>
              <a:t>Camille Pissarro. </a:t>
            </a:r>
            <a:r>
              <a:rPr lang="en-US" sz="2400" i="1" dirty="0">
                <a:solidFill>
                  <a:schemeClr val="bg1"/>
                </a:solidFill>
              </a:rPr>
              <a:t>View From my Bedroom Window. </a:t>
            </a:r>
            <a:br>
              <a:rPr lang="en-US" sz="2400" i="1" dirty="0">
                <a:solidFill>
                  <a:schemeClr val="bg1"/>
                </a:solidFill>
              </a:rPr>
            </a:br>
            <a:r>
              <a:rPr lang="en-US" sz="2000" dirty="0">
                <a:solidFill>
                  <a:schemeClr val="bg1"/>
                </a:solidFill>
              </a:rPr>
              <a:t>1888</a:t>
            </a:r>
          </a:p>
        </p:txBody>
      </p:sp>
      <p:pic>
        <p:nvPicPr>
          <p:cNvPr id="5" name="Content Placeholder 4" descr="A painting of a grass covered field&#10;&#10;Description automatically generated">
            <a:extLst>
              <a:ext uri="{FF2B5EF4-FFF2-40B4-BE49-F238E27FC236}">
                <a16:creationId xmlns:a16="http://schemas.microsoft.com/office/drawing/2014/main" id="{A785A2C7-C1F3-454A-943B-B245F870DDFA}"/>
              </a:ext>
            </a:extLst>
          </p:cNvPr>
          <p:cNvPicPr>
            <a:picLocks noGrp="1" noChangeAspect="1"/>
          </p:cNvPicPr>
          <p:nvPr>
            <p:ph idx="1"/>
          </p:nvPr>
        </p:nvPicPr>
        <p:blipFill>
          <a:blip r:embed="rId2"/>
          <a:stretch>
            <a:fillRect/>
          </a:stretch>
        </p:blipFill>
        <p:spPr>
          <a:xfrm>
            <a:off x="-47591" y="1"/>
            <a:ext cx="8585915" cy="6858000"/>
          </a:xfrm>
        </p:spPr>
      </p:pic>
    </p:spTree>
    <p:extLst>
      <p:ext uri="{BB962C8B-B14F-4D97-AF65-F5344CB8AC3E}">
        <p14:creationId xmlns:p14="http://schemas.microsoft.com/office/powerpoint/2010/main" val="2125611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3EEF3"/>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F625ED-B74D-154F-B63D-13754E5AD13B}"/>
              </a:ext>
            </a:extLst>
          </p:cNvPr>
          <p:cNvSpPr>
            <a:spLocks noGrp="1"/>
          </p:cNvSpPr>
          <p:nvPr>
            <p:ph type="title"/>
          </p:nvPr>
        </p:nvSpPr>
        <p:spPr>
          <a:xfrm>
            <a:off x="104503" y="117567"/>
            <a:ext cx="5183188" cy="1390648"/>
          </a:xfrm>
        </p:spPr>
        <p:txBody>
          <a:bodyPr>
            <a:noAutofit/>
          </a:bodyPr>
          <a:lstStyle/>
          <a:p>
            <a:r>
              <a:rPr lang="en-US" sz="4800" i="1" dirty="0">
                <a:latin typeface="Copperplate" panose="02000504000000020004" pitchFamily="2" charset="77"/>
              </a:rPr>
              <a:t>Post Impressionism </a:t>
            </a:r>
          </a:p>
        </p:txBody>
      </p:sp>
      <p:sp>
        <p:nvSpPr>
          <p:cNvPr id="7" name="Text Placeholder 6">
            <a:extLst>
              <a:ext uri="{FF2B5EF4-FFF2-40B4-BE49-F238E27FC236}">
                <a16:creationId xmlns:a16="http://schemas.microsoft.com/office/drawing/2014/main" id="{2EE221F4-6D4F-1044-AFC1-6BB275AA6EDE}"/>
              </a:ext>
            </a:extLst>
          </p:cNvPr>
          <p:cNvSpPr>
            <a:spLocks noGrp="1"/>
          </p:cNvSpPr>
          <p:nvPr>
            <p:ph type="body" idx="1"/>
          </p:nvPr>
        </p:nvSpPr>
        <p:spPr>
          <a:xfrm>
            <a:off x="326572" y="5917474"/>
            <a:ext cx="5183188" cy="378823"/>
          </a:xfrm>
        </p:spPr>
        <p:txBody>
          <a:bodyPr>
            <a:normAutofit fontScale="92500" lnSpcReduction="10000"/>
          </a:bodyPr>
          <a:lstStyle/>
          <a:p>
            <a:r>
              <a:rPr lang="en-US" b="0" dirty="0">
                <a:latin typeface="+mj-lt"/>
              </a:rPr>
              <a:t>Vincent van Gogh. </a:t>
            </a:r>
            <a:r>
              <a:rPr lang="en-US" b="0" i="1" dirty="0">
                <a:latin typeface="+mj-lt"/>
              </a:rPr>
              <a:t>Starry Night. </a:t>
            </a:r>
            <a:r>
              <a:rPr lang="en-US" b="0" dirty="0">
                <a:latin typeface="+mj-lt"/>
              </a:rPr>
              <a:t>1889</a:t>
            </a:r>
          </a:p>
        </p:txBody>
      </p:sp>
      <p:pic>
        <p:nvPicPr>
          <p:cNvPr id="5" name="Content Placeholder 4">
            <a:extLst>
              <a:ext uri="{FF2B5EF4-FFF2-40B4-BE49-F238E27FC236}">
                <a16:creationId xmlns:a16="http://schemas.microsoft.com/office/drawing/2014/main" id="{A7FDA7B2-E467-CF4D-9394-754976C31392}"/>
              </a:ext>
            </a:extLst>
          </p:cNvPr>
          <p:cNvPicPr>
            <a:picLocks noGrp="1" noChangeAspect="1"/>
          </p:cNvPicPr>
          <p:nvPr>
            <p:ph sz="half" idx="2"/>
          </p:nvPr>
        </p:nvPicPr>
        <p:blipFill>
          <a:blip r:embed="rId2"/>
          <a:stretch>
            <a:fillRect/>
          </a:stretch>
        </p:blipFill>
        <p:spPr>
          <a:xfrm>
            <a:off x="326571" y="1681163"/>
            <a:ext cx="5183188" cy="4063363"/>
          </a:xfrm>
        </p:spPr>
      </p:pic>
      <p:sp>
        <p:nvSpPr>
          <p:cNvPr id="8" name="Text Placeholder 7">
            <a:extLst>
              <a:ext uri="{FF2B5EF4-FFF2-40B4-BE49-F238E27FC236}">
                <a16:creationId xmlns:a16="http://schemas.microsoft.com/office/drawing/2014/main" id="{79AB4942-CF5F-3F44-88AA-CB7916A39DBB}"/>
              </a:ext>
            </a:extLst>
          </p:cNvPr>
          <p:cNvSpPr>
            <a:spLocks noGrp="1"/>
          </p:cNvSpPr>
          <p:nvPr>
            <p:ph type="body" sz="quarter" idx="3"/>
          </p:nvPr>
        </p:nvSpPr>
        <p:spPr>
          <a:xfrm>
            <a:off x="6682241" y="5499463"/>
            <a:ext cx="5183188" cy="418011"/>
          </a:xfrm>
        </p:spPr>
        <p:txBody>
          <a:bodyPr>
            <a:normAutofit fontScale="92500" lnSpcReduction="10000"/>
          </a:bodyPr>
          <a:lstStyle/>
          <a:p>
            <a:r>
              <a:rPr lang="en-US" b="0" dirty="0">
                <a:latin typeface="+mj-lt"/>
              </a:rPr>
              <a:t>Paul Cezanne Zola's House at Medan. c1880</a:t>
            </a:r>
          </a:p>
        </p:txBody>
      </p:sp>
      <p:pic>
        <p:nvPicPr>
          <p:cNvPr id="11" name="Content Placeholder 10">
            <a:extLst>
              <a:ext uri="{FF2B5EF4-FFF2-40B4-BE49-F238E27FC236}">
                <a16:creationId xmlns:a16="http://schemas.microsoft.com/office/drawing/2014/main" id="{054C318C-83BD-2448-9EC1-EA0F272DCB84}"/>
              </a:ext>
            </a:extLst>
          </p:cNvPr>
          <p:cNvPicPr>
            <a:picLocks noGrp="1" noChangeAspect="1"/>
          </p:cNvPicPr>
          <p:nvPr>
            <p:ph sz="quarter" idx="4"/>
          </p:nvPr>
        </p:nvPicPr>
        <p:blipFill>
          <a:blip r:embed="rId3"/>
          <a:stretch>
            <a:fillRect/>
          </a:stretch>
        </p:blipFill>
        <p:spPr>
          <a:xfrm>
            <a:off x="5731827" y="336640"/>
            <a:ext cx="6133602" cy="5048515"/>
          </a:xfrm>
        </p:spPr>
      </p:pic>
    </p:spTree>
    <p:extLst>
      <p:ext uri="{BB962C8B-B14F-4D97-AF65-F5344CB8AC3E}">
        <p14:creationId xmlns:p14="http://schemas.microsoft.com/office/powerpoint/2010/main" val="1035754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6D6E-CCB5-354A-9F22-D69E8919910A}"/>
              </a:ext>
            </a:extLst>
          </p:cNvPr>
          <p:cNvSpPr>
            <a:spLocks noGrp="1"/>
          </p:cNvSpPr>
          <p:nvPr>
            <p:ph type="title"/>
          </p:nvPr>
        </p:nvSpPr>
        <p:spPr>
          <a:xfrm>
            <a:off x="672881" y="117567"/>
            <a:ext cx="10846237" cy="692330"/>
          </a:xfrm>
        </p:spPr>
        <p:txBody>
          <a:bodyPr>
            <a:normAutofit fontScale="90000"/>
          </a:bodyPr>
          <a:lstStyle/>
          <a:p>
            <a:pPr algn="ctr"/>
            <a:r>
              <a:rPr lang="en-US" dirty="0"/>
              <a:t>Paul Cézanne. Studies in line and form.</a:t>
            </a:r>
          </a:p>
        </p:txBody>
      </p:sp>
      <p:sp>
        <p:nvSpPr>
          <p:cNvPr id="3" name="Text Placeholder 2">
            <a:extLst>
              <a:ext uri="{FF2B5EF4-FFF2-40B4-BE49-F238E27FC236}">
                <a16:creationId xmlns:a16="http://schemas.microsoft.com/office/drawing/2014/main" id="{8CE88452-671C-724A-BC8E-3ADB5BEC90C9}"/>
              </a:ext>
            </a:extLst>
          </p:cNvPr>
          <p:cNvSpPr>
            <a:spLocks noGrp="1"/>
          </p:cNvSpPr>
          <p:nvPr>
            <p:ph type="body" idx="1"/>
          </p:nvPr>
        </p:nvSpPr>
        <p:spPr>
          <a:xfrm>
            <a:off x="672881" y="809897"/>
            <a:ext cx="6132867" cy="391886"/>
          </a:xfrm>
        </p:spPr>
        <p:txBody>
          <a:bodyPr>
            <a:noAutofit/>
          </a:bodyPr>
          <a:lstStyle/>
          <a:p>
            <a:pPr algn="ctr">
              <a:lnSpc>
                <a:spcPct val="110000"/>
              </a:lnSpc>
            </a:pPr>
            <a:endParaRPr lang="en-US" sz="2000" b="0" dirty="0">
              <a:latin typeface="+mj-lt"/>
            </a:endParaRPr>
          </a:p>
          <a:p>
            <a:pPr algn="ctr">
              <a:lnSpc>
                <a:spcPct val="110000"/>
              </a:lnSpc>
            </a:pPr>
            <a:endParaRPr lang="en-US" sz="2000" b="0" dirty="0">
              <a:latin typeface="+mj-lt"/>
            </a:endParaRPr>
          </a:p>
          <a:p>
            <a:pPr algn="ctr">
              <a:lnSpc>
                <a:spcPct val="110000"/>
              </a:lnSpc>
            </a:pPr>
            <a:endParaRPr lang="en-US" sz="2000" b="0" dirty="0">
              <a:latin typeface="+mj-lt"/>
            </a:endParaRPr>
          </a:p>
          <a:p>
            <a:pPr algn="ctr">
              <a:lnSpc>
                <a:spcPct val="110000"/>
              </a:lnSpc>
            </a:pPr>
            <a:endParaRPr lang="en-US" sz="2000" b="0" dirty="0">
              <a:latin typeface="+mj-lt"/>
            </a:endParaRPr>
          </a:p>
          <a:p>
            <a:pPr algn="ctr">
              <a:lnSpc>
                <a:spcPct val="110000"/>
              </a:lnSpc>
            </a:pPr>
            <a:r>
              <a:rPr lang="en-US" sz="2000" b="0" dirty="0">
                <a:latin typeface="+mj-lt"/>
              </a:rPr>
              <a:t>The Card Players. 1894-5 </a:t>
            </a:r>
          </a:p>
        </p:txBody>
      </p:sp>
      <p:pic>
        <p:nvPicPr>
          <p:cNvPr id="8" name="Content Placeholder 7">
            <a:extLst>
              <a:ext uri="{FF2B5EF4-FFF2-40B4-BE49-F238E27FC236}">
                <a16:creationId xmlns:a16="http://schemas.microsoft.com/office/drawing/2014/main" id="{CC6756B8-7873-3D4A-A508-BAFA53678144}"/>
              </a:ext>
            </a:extLst>
          </p:cNvPr>
          <p:cNvPicPr>
            <a:picLocks noGrp="1" noChangeAspect="1"/>
          </p:cNvPicPr>
          <p:nvPr>
            <p:ph sz="half" idx="2"/>
          </p:nvPr>
        </p:nvPicPr>
        <p:blipFill>
          <a:blip r:embed="rId2"/>
          <a:stretch>
            <a:fillRect/>
          </a:stretch>
        </p:blipFill>
        <p:spPr>
          <a:xfrm>
            <a:off x="672882" y="1360667"/>
            <a:ext cx="6132867" cy="5030867"/>
          </a:xfrm>
        </p:spPr>
      </p:pic>
      <p:sp>
        <p:nvSpPr>
          <p:cNvPr id="5" name="Text Placeholder 4">
            <a:extLst>
              <a:ext uri="{FF2B5EF4-FFF2-40B4-BE49-F238E27FC236}">
                <a16:creationId xmlns:a16="http://schemas.microsoft.com/office/drawing/2014/main" id="{190D32AE-FC3E-CB43-AA62-E74666CE47FC}"/>
              </a:ext>
            </a:extLst>
          </p:cNvPr>
          <p:cNvSpPr>
            <a:spLocks noGrp="1"/>
          </p:cNvSpPr>
          <p:nvPr>
            <p:ph type="body" sz="quarter" idx="3"/>
          </p:nvPr>
        </p:nvSpPr>
        <p:spPr>
          <a:xfrm>
            <a:off x="7145383" y="809897"/>
            <a:ext cx="4794068" cy="391886"/>
          </a:xfrm>
        </p:spPr>
        <p:txBody>
          <a:bodyPr>
            <a:noAutofit/>
          </a:bodyPr>
          <a:lstStyle/>
          <a:p>
            <a:endParaRPr lang="en-US" sz="1800" b="0" dirty="0">
              <a:latin typeface="+mj-lt"/>
            </a:endParaRPr>
          </a:p>
          <a:p>
            <a:endParaRPr lang="en-US" sz="1800" b="0" dirty="0">
              <a:latin typeface="+mj-lt"/>
            </a:endParaRPr>
          </a:p>
          <a:p>
            <a:endParaRPr lang="en-US" sz="1800" b="0" dirty="0">
              <a:latin typeface="+mj-lt"/>
            </a:endParaRPr>
          </a:p>
          <a:p>
            <a:endParaRPr lang="en-US" sz="1800" b="0" dirty="0">
              <a:latin typeface="+mj-lt"/>
            </a:endParaRPr>
          </a:p>
          <a:p>
            <a:pPr algn="ctr"/>
            <a:r>
              <a:rPr lang="en-US" sz="1800" b="0" dirty="0">
                <a:latin typeface="+mj-lt"/>
              </a:rPr>
              <a:t>Woman with a coffee pot. 1895</a:t>
            </a:r>
          </a:p>
        </p:txBody>
      </p:sp>
      <p:pic>
        <p:nvPicPr>
          <p:cNvPr id="10" name="Content Placeholder 9">
            <a:extLst>
              <a:ext uri="{FF2B5EF4-FFF2-40B4-BE49-F238E27FC236}">
                <a16:creationId xmlns:a16="http://schemas.microsoft.com/office/drawing/2014/main" id="{2DA01141-E24D-5E4E-A9FA-7A8CD15C9631}"/>
              </a:ext>
            </a:extLst>
          </p:cNvPr>
          <p:cNvPicPr>
            <a:picLocks noGrp="1" noChangeAspect="1"/>
          </p:cNvPicPr>
          <p:nvPr>
            <p:ph sz="quarter" idx="4"/>
          </p:nvPr>
        </p:nvPicPr>
        <p:blipFill>
          <a:blip r:embed="rId3"/>
          <a:srcRect/>
          <a:stretch/>
        </p:blipFill>
        <p:spPr>
          <a:xfrm>
            <a:off x="7570371" y="1304812"/>
            <a:ext cx="3948747" cy="5435621"/>
          </a:xfrm>
        </p:spPr>
      </p:pic>
    </p:spTree>
    <p:extLst>
      <p:ext uri="{BB962C8B-B14F-4D97-AF65-F5344CB8AC3E}">
        <p14:creationId xmlns:p14="http://schemas.microsoft.com/office/powerpoint/2010/main" val="161954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5BD0-7597-794F-81B1-C839A297181E}"/>
              </a:ext>
            </a:extLst>
          </p:cNvPr>
          <p:cNvSpPr>
            <a:spLocks noGrp="1"/>
          </p:cNvSpPr>
          <p:nvPr>
            <p:ph type="title"/>
          </p:nvPr>
        </p:nvSpPr>
        <p:spPr>
          <a:xfrm>
            <a:off x="839788" y="365126"/>
            <a:ext cx="10515600" cy="601526"/>
          </a:xfrm>
        </p:spPr>
        <p:txBody>
          <a:bodyPr>
            <a:normAutofit fontScale="90000"/>
          </a:bodyPr>
          <a:lstStyle/>
          <a:p>
            <a:pPr algn="ctr"/>
            <a:r>
              <a:rPr lang="en-US" dirty="0">
                <a:solidFill>
                  <a:schemeClr val="bg1"/>
                </a:solidFill>
              </a:rPr>
              <a:t>Paul Cézanne. Mont St. Victoire. </a:t>
            </a:r>
          </a:p>
        </p:txBody>
      </p:sp>
      <p:sp>
        <p:nvSpPr>
          <p:cNvPr id="3" name="Text Placeholder 2">
            <a:extLst>
              <a:ext uri="{FF2B5EF4-FFF2-40B4-BE49-F238E27FC236}">
                <a16:creationId xmlns:a16="http://schemas.microsoft.com/office/drawing/2014/main" id="{F89B567E-932F-A34F-B96E-86E8B5ED622E}"/>
              </a:ext>
            </a:extLst>
          </p:cNvPr>
          <p:cNvSpPr>
            <a:spLocks noGrp="1"/>
          </p:cNvSpPr>
          <p:nvPr>
            <p:ph type="body" idx="1"/>
          </p:nvPr>
        </p:nvSpPr>
        <p:spPr>
          <a:xfrm>
            <a:off x="126615" y="5788104"/>
            <a:ext cx="1427865" cy="470261"/>
          </a:xfrm>
        </p:spPr>
        <p:txBody>
          <a:bodyPr>
            <a:normAutofit lnSpcReduction="10000"/>
          </a:bodyPr>
          <a:lstStyle/>
          <a:p>
            <a:r>
              <a:rPr lang="en-US" b="0" dirty="0">
                <a:solidFill>
                  <a:schemeClr val="bg1"/>
                </a:solidFill>
                <a:latin typeface="+mj-lt"/>
              </a:rPr>
              <a:t>1897 </a:t>
            </a:r>
          </a:p>
        </p:txBody>
      </p:sp>
      <p:pic>
        <p:nvPicPr>
          <p:cNvPr id="8" name="Content Placeholder 7">
            <a:extLst>
              <a:ext uri="{FF2B5EF4-FFF2-40B4-BE49-F238E27FC236}">
                <a16:creationId xmlns:a16="http://schemas.microsoft.com/office/drawing/2014/main" id="{F7D1800F-C5CF-A741-BD89-3DE8099786E7}"/>
              </a:ext>
            </a:extLst>
          </p:cNvPr>
          <p:cNvPicPr>
            <a:picLocks noGrp="1" noChangeAspect="1"/>
          </p:cNvPicPr>
          <p:nvPr>
            <p:ph sz="half" idx="2"/>
          </p:nvPr>
        </p:nvPicPr>
        <p:blipFill>
          <a:blip r:embed="rId2"/>
          <a:stretch>
            <a:fillRect/>
          </a:stretch>
        </p:blipFill>
        <p:spPr>
          <a:xfrm>
            <a:off x="126614" y="1436913"/>
            <a:ext cx="5623078" cy="4351191"/>
          </a:xfrm>
        </p:spPr>
      </p:pic>
      <p:sp>
        <p:nvSpPr>
          <p:cNvPr id="5" name="Text Placeholder 4">
            <a:extLst>
              <a:ext uri="{FF2B5EF4-FFF2-40B4-BE49-F238E27FC236}">
                <a16:creationId xmlns:a16="http://schemas.microsoft.com/office/drawing/2014/main" id="{3BB16905-093E-2546-ACE6-5606B629BED7}"/>
              </a:ext>
            </a:extLst>
          </p:cNvPr>
          <p:cNvSpPr>
            <a:spLocks noGrp="1"/>
          </p:cNvSpPr>
          <p:nvPr>
            <p:ph type="body" sz="quarter" idx="3"/>
          </p:nvPr>
        </p:nvSpPr>
        <p:spPr>
          <a:xfrm>
            <a:off x="6195830" y="6100353"/>
            <a:ext cx="1132434" cy="392519"/>
          </a:xfrm>
        </p:spPr>
        <p:txBody>
          <a:bodyPr>
            <a:normAutofit lnSpcReduction="10000"/>
          </a:bodyPr>
          <a:lstStyle/>
          <a:p>
            <a:r>
              <a:rPr lang="en-US" b="0" dirty="0">
                <a:solidFill>
                  <a:schemeClr val="bg1"/>
                </a:solidFill>
                <a:latin typeface="+mj-lt"/>
              </a:rPr>
              <a:t>1902-6</a:t>
            </a:r>
          </a:p>
        </p:txBody>
      </p:sp>
      <p:pic>
        <p:nvPicPr>
          <p:cNvPr id="10" name="Content Placeholder 9">
            <a:extLst>
              <a:ext uri="{FF2B5EF4-FFF2-40B4-BE49-F238E27FC236}">
                <a16:creationId xmlns:a16="http://schemas.microsoft.com/office/drawing/2014/main" id="{4A8457B6-33C2-024D-9C36-7D77AE23D2EE}"/>
              </a:ext>
            </a:extLst>
          </p:cNvPr>
          <p:cNvPicPr>
            <a:picLocks noGrp="1" noChangeAspect="1"/>
          </p:cNvPicPr>
          <p:nvPr>
            <p:ph sz="quarter" idx="4"/>
          </p:nvPr>
        </p:nvPicPr>
        <p:blipFill>
          <a:blip r:embed="rId3"/>
          <a:stretch>
            <a:fillRect/>
          </a:stretch>
        </p:blipFill>
        <p:spPr>
          <a:xfrm>
            <a:off x="6195829" y="1240971"/>
            <a:ext cx="5869557" cy="4743076"/>
          </a:xfrm>
        </p:spPr>
      </p:pic>
    </p:spTree>
    <p:extLst>
      <p:ext uri="{BB962C8B-B14F-4D97-AF65-F5344CB8AC3E}">
        <p14:creationId xmlns:p14="http://schemas.microsoft.com/office/powerpoint/2010/main" val="1950353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2A65-9E2B-1544-A223-530CA51F935E}"/>
              </a:ext>
            </a:extLst>
          </p:cNvPr>
          <p:cNvSpPr>
            <a:spLocks noGrp="1"/>
          </p:cNvSpPr>
          <p:nvPr>
            <p:ph type="title" idx="4294967295"/>
          </p:nvPr>
        </p:nvSpPr>
        <p:spPr>
          <a:xfrm>
            <a:off x="6947697" y="117567"/>
            <a:ext cx="4865479" cy="822959"/>
          </a:xfrm>
        </p:spPr>
        <p:txBody>
          <a:bodyPr/>
          <a:lstStyle/>
          <a:p>
            <a:r>
              <a:rPr lang="en-US" dirty="0"/>
              <a:t>Vincent van Gogh. </a:t>
            </a:r>
          </a:p>
        </p:txBody>
      </p:sp>
      <p:pic>
        <p:nvPicPr>
          <p:cNvPr id="8" name="Content Placeholder 7">
            <a:extLst>
              <a:ext uri="{FF2B5EF4-FFF2-40B4-BE49-F238E27FC236}">
                <a16:creationId xmlns:a16="http://schemas.microsoft.com/office/drawing/2014/main" id="{249D8B3C-D0B9-C34E-8614-804CA4993EB8}"/>
              </a:ext>
            </a:extLst>
          </p:cNvPr>
          <p:cNvPicPr>
            <a:picLocks noGrp="1" noChangeAspect="1"/>
          </p:cNvPicPr>
          <p:nvPr>
            <p:ph sz="half" idx="4294967295"/>
          </p:nvPr>
        </p:nvPicPr>
        <p:blipFill>
          <a:blip r:embed="rId2"/>
          <a:srcRect/>
          <a:stretch/>
        </p:blipFill>
        <p:spPr>
          <a:xfrm>
            <a:off x="6492239" y="1271863"/>
            <a:ext cx="5320937" cy="4314273"/>
          </a:xfrm>
        </p:spPr>
      </p:pic>
      <p:pic>
        <p:nvPicPr>
          <p:cNvPr id="10" name="Content Placeholder 9">
            <a:extLst>
              <a:ext uri="{FF2B5EF4-FFF2-40B4-BE49-F238E27FC236}">
                <a16:creationId xmlns:a16="http://schemas.microsoft.com/office/drawing/2014/main" id="{681B8DA7-98D3-E340-9A03-0870E4E56829}"/>
              </a:ext>
            </a:extLst>
          </p:cNvPr>
          <p:cNvPicPr>
            <a:picLocks noGrp="1" noChangeAspect="1"/>
          </p:cNvPicPr>
          <p:nvPr>
            <p:ph sz="quarter" idx="4294967295"/>
          </p:nvPr>
        </p:nvPicPr>
        <p:blipFill>
          <a:blip r:embed="rId3"/>
          <a:stretch>
            <a:fillRect/>
          </a:stretch>
        </p:blipFill>
        <p:spPr>
          <a:xfrm>
            <a:off x="228117" y="1214846"/>
            <a:ext cx="5765349" cy="4519748"/>
          </a:xfrm>
        </p:spPr>
      </p:pic>
      <p:sp>
        <p:nvSpPr>
          <p:cNvPr id="11" name="TextBox 10">
            <a:extLst>
              <a:ext uri="{FF2B5EF4-FFF2-40B4-BE49-F238E27FC236}">
                <a16:creationId xmlns:a16="http://schemas.microsoft.com/office/drawing/2014/main" id="{92D51B5E-6FAC-4B48-93AA-D4D2236629BE}"/>
              </a:ext>
            </a:extLst>
          </p:cNvPr>
          <p:cNvSpPr txBox="1"/>
          <p:nvPr/>
        </p:nvSpPr>
        <p:spPr>
          <a:xfrm>
            <a:off x="7080069" y="5734594"/>
            <a:ext cx="4733109" cy="369332"/>
          </a:xfrm>
          <a:prstGeom prst="rect">
            <a:avLst/>
          </a:prstGeom>
          <a:noFill/>
        </p:spPr>
        <p:txBody>
          <a:bodyPr wrap="square" rtlCol="0">
            <a:spAutoFit/>
          </a:bodyPr>
          <a:lstStyle/>
          <a:p>
            <a:pPr algn="r"/>
            <a:r>
              <a:rPr lang="en-US" i="1" dirty="0"/>
              <a:t>			Les </a:t>
            </a:r>
            <a:r>
              <a:rPr lang="en-US" i="1" dirty="0" err="1"/>
              <a:t>Alpilles</a:t>
            </a:r>
            <a:r>
              <a:rPr lang="en-US" i="1" dirty="0"/>
              <a:t>. </a:t>
            </a:r>
            <a:r>
              <a:rPr lang="en-US" dirty="0"/>
              <a:t>1890</a:t>
            </a:r>
          </a:p>
        </p:txBody>
      </p:sp>
    </p:spTree>
    <p:extLst>
      <p:ext uri="{BB962C8B-B14F-4D97-AF65-F5344CB8AC3E}">
        <p14:creationId xmlns:p14="http://schemas.microsoft.com/office/powerpoint/2010/main" val="1436812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E2EA-BC5A-9448-9AC4-C0B1CCD5AAD6}"/>
              </a:ext>
            </a:extLst>
          </p:cNvPr>
          <p:cNvSpPr>
            <a:spLocks noGrp="1"/>
          </p:cNvSpPr>
          <p:nvPr>
            <p:ph type="title"/>
          </p:nvPr>
        </p:nvSpPr>
        <p:spPr>
          <a:xfrm>
            <a:off x="274320" y="5786845"/>
            <a:ext cx="11534502" cy="875211"/>
          </a:xfrm>
        </p:spPr>
        <p:txBody>
          <a:bodyPr>
            <a:normAutofit/>
          </a:bodyPr>
          <a:lstStyle/>
          <a:p>
            <a:pPr algn="ctr"/>
            <a:r>
              <a:rPr lang="en-US" sz="3200" dirty="0"/>
              <a:t>Vincent Van Gogh. </a:t>
            </a:r>
            <a:r>
              <a:rPr lang="en-US" sz="3200" i="1" dirty="0"/>
              <a:t>Wheatfield with Crows. </a:t>
            </a:r>
            <a:r>
              <a:rPr lang="en-US" sz="3200" dirty="0"/>
              <a:t>1890</a:t>
            </a:r>
          </a:p>
        </p:txBody>
      </p:sp>
      <p:pic>
        <p:nvPicPr>
          <p:cNvPr id="5" name="Content Placeholder 4" descr="A picture containing bird, outdoor&#10;&#10;Description automatically generated">
            <a:extLst>
              <a:ext uri="{FF2B5EF4-FFF2-40B4-BE49-F238E27FC236}">
                <a16:creationId xmlns:a16="http://schemas.microsoft.com/office/drawing/2014/main" id="{D9AA9792-B0E0-0844-8E5D-86B9DA2FF78B}"/>
              </a:ext>
            </a:extLst>
          </p:cNvPr>
          <p:cNvPicPr>
            <a:picLocks noGrp="1" noChangeAspect="1"/>
          </p:cNvPicPr>
          <p:nvPr>
            <p:ph idx="1"/>
          </p:nvPr>
        </p:nvPicPr>
        <p:blipFill>
          <a:blip r:embed="rId2"/>
          <a:stretch>
            <a:fillRect/>
          </a:stretch>
        </p:blipFill>
        <p:spPr>
          <a:xfrm>
            <a:off x="274320" y="195944"/>
            <a:ext cx="11534502" cy="5508464"/>
          </a:xfrm>
        </p:spPr>
      </p:pic>
    </p:spTree>
    <p:extLst>
      <p:ext uri="{BB962C8B-B14F-4D97-AF65-F5344CB8AC3E}">
        <p14:creationId xmlns:p14="http://schemas.microsoft.com/office/powerpoint/2010/main" val="2349808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295F-8AB2-A14B-B577-C6676A3249F8}"/>
              </a:ext>
            </a:extLst>
          </p:cNvPr>
          <p:cNvSpPr>
            <a:spLocks noGrp="1"/>
          </p:cNvSpPr>
          <p:nvPr>
            <p:ph type="title"/>
          </p:nvPr>
        </p:nvSpPr>
        <p:spPr>
          <a:xfrm>
            <a:off x="95794" y="365126"/>
            <a:ext cx="3156857" cy="3605984"/>
          </a:xfrm>
        </p:spPr>
        <p:txBody>
          <a:bodyPr>
            <a:normAutofit/>
          </a:bodyPr>
          <a:lstStyle/>
          <a:p>
            <a:pPr algn="ctr"/>
            <a:r>
              <a:rPr lang="en-US" sz="2400" dirty="0">
                <a:solidFill>
                  <a:schemeClr val="bg1"/>
                </a:solidFill>
              </a:rPr>
              <a:t>Vincent van Gogh</a:t>
            </a:r>
            <a:br>
              <a:rPr lang="en-US" sz="2400" dirty="0">
                <a:solidFill>
                  <a:schemeClr val="bg1"/>
                </a:solidFill>
              </a:rPr>
            </a:br>
            <a:r>
              <a:rPr lang="en-US" sz="2400" i="1" dirty="0">
                <a:solidFill>
                  <a:schemeClr val="bg1"/>
                </a:solidFill>
              </a:rPr>
              <a:t>The Sower. </a:t>
            </a:r>
            <a:r>
              <a:rPr lang="en-US" sz="1800" dirty="0">
                <a:solidFill>
                  <a:schemeClr val="bg1"/>
                </a:solidFill>
              </a:rPr>
              <a:t>1888</a:t>
            </a:r>
          </a:p>
        </p:txBody>
      </p:sp>
      <p:pic>
        <p:nvPicPr>
          <p:cNvPr id="5" name="Content Placeholder 4">
            <a:extLst>
              <a:ext uri="{FF2B5EF4-FFF2-40B4-BE49-F238E27FC236}">
                <a16:creationId xmlns:a16="http://schemas.microsoft.com/office/drawing/2014/main" id="{6469D4B7-EC4D-3449-B30D-427ACC46E842}"/>
              </a:ext>
            </a:extLst>
          </p:cNvPr>
          <p:cNvPicPr>
            <a:picLocks noGrp="1" noChangeAspect="1"/>
          </p:cNvPicPr>
          <p:nvPr>
            <p:ph idx="1"/>
          </p:nvPr>
        </p:nvPicPr>
        <p:blipFill>
          <a:blip r:embed="rId2"/>
          <a:stretch>
            <a:fillRect/>
          </a:stretch>
        </p:blipFill>
        <p:spPr>
          <a:xfrm>
            <a:off x="3681548" y="60628"/>
            <a:ext cx="8414658" cy="6758023"/>
          </a:xfrm>
        </p:spPr>
      </p:pic>
    </p:spTree>
    <p:extLst>
      <p:ext uri="{BB962C8B-B14F-4D97-AF65-F5344CB8AC3E}">
        <p14:creationId xmlns:p14="http://schemas.microsoft.com/office/powerpoint/2010/main" val="2328625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2" name="Picture 11" descr="A group of people posing for the camera&#10;&#10;Description automatically generated">
            <a:extLst>
              <a:ext uri="{FF2B5EF4-FFF2-40B4-BE49-F238E27FC236}">
                <a16:creationId xmlns:a16="http://schemas.microsoft.com/office/drawing/2014/main" id="{B68F3C99-7B9F-C54A-AD53-FC7675DE3339}"/>
              </a:ext>
            </a:extLst>
          </p:cNvPr>
          <p:cNvPicPr>
            <a:picLocks noChangeAspect="1"/>
          </p:cNvPicPr>
          <p:nvPr/>
        </p:nvPicPr>
        <p:blipFill>
          <a:blip r:embed="rId3"/>
          <a:stretch>
            <a:fillRect/>
          </a:stretch>
        </p:blipFill>
        <p:spPr>
          <a:xfrm>
            <a:off x="127779" y="1240971"/>
            <a:ext cx="5968221" cy="4753293"/>
          </a:xfrm>
          <a:prstGeom prst="rect">
            <a:avLst/>
          </a:prstGeom>
        </p:spPr>
      </p:pic>
      <p:pic>
        <p:nvPicPr>
          <p:cNvPr id="14" name="Picture 13" descr="A picture containing indoor, wall&#10;&#10;Description automatically generated">
            <a:extLst>
              <a:ext uri="{FF2B5EF4-FFF2-40B4-BE49-F238E27FC236}">
                <a16:creationId xmlns:a16="http://schemas.microsoft.com/office/drawing/2014/main" id="{F6CEF15C-F77E-6942-A0BD-82F8E7891223}"/>
              </a:ext>
            </a:extLst>
          </p:cNvPr>
          <p:cNvPicPr>
            <a:picLocks noChangeAspect="1"/>
          </p:cNvPicPr>
          <p:nvPr/>
        </p:nvPicPr>
        <p:blipFill>
          <a:blip r:embed="rId4"/>
          <a:stretch>
            <a:fillRect/>
          </a:stretch>
        </p:blipFill>
        <p:spPr>
          <a:xfrm>
            <a:off x="6230981" y="1273761"/>
            <a:ext cx="5869158" cy="4720503"/>
          </a:xfrm>
          <a:prstGeom prst="rect">
            <a:avLst/>
          </a:prstGeom>
        </p:spPr>
      </p:pic>
      <p:sp>
        <p:nvSpPr>
          <p:cNvPr id="15" name="TextBox 14">
            <a:extLst>
              <a:ext uri="{FF2B5EF4-FFF2-40B4-BE49-F238E27FC236}">
                <a16:creationId xmlns:a16="http://schemas.microsoft.com/office/drawing/2014/main" id="{4EB91E6B-A373-F64F-8224-B87F7B4BE02B}"/>
              </a:ext>
            </a:extLst>
          </p:cNvPr>
          <p:cNvSpPr txBox="1"/>
          <p:nvPr/>
        </p:nvSpPr>
        <p:spPr>
          <a:xfrm>
            <a:off x="404950" y="222068"/>
            <a:ext cx="10254342" cy="646331"/>
          </a:xfrm>
          <a:prstGeom prst="rect">
            <a:avLst/>
          </a:prstGeom>
          <a:noFill/>
        </p:spPr>
        <p:txBody>
          <a:bodyPr wrap="square" rtlCol="0">
            <a:spAutoFit/>
          </a:bodyPr>
          <a:lstStyle/>
          <a:p>
            <a:r>
              <a:rPr lang="en-US" sz="3600" dirty="0">
                <a:solidFill>
                  <a:schemeClr val="bg1"/>
                </a:solidFill>
              </a:rPr>
              <a:t>Post Impressionism. </a:t>
            </a:r>
            <a:r>
              <a:rPr lang="en-US" sz="3600" dirty="0" err="1">
                <a:solidFill>
                  <a:schemeClr val="bg1"/>
                </a:solidFill>
              </a:rPr>
              <a:t>Cloisonnism</a:t>
            </a:r>
            <a:r>
              <a:rPr lang="en-US" sz="3600" dirty="0">
                <a:solidFill>
                  <a:schemeClr val="bg1"/>
                </a:solidFill>
              </a:rPr>
              <a:t>. </a:t>
            </a:r>
          </a:p>
        </p:txBody>
      </p:sp>
      <p:sp>
        <p:nvSpPr>
          <p:cNvPr id="16" name="TextBox 15">
            <a:extLst>
              <a:ext uri="{FF2B5EF4-FFF2-40B4-BE49-F238E27FC236}">
                <a16:creationId xmlns:a16="http://schemas.microsoft.com/office/drawing/2014/main" id="{793554ED-362C-844E-AC3E-57F7FA9356F8}"/>
              </a:ext>
            </a:extLst>
          </p:cNvPr>
          <p:cNvSpPr txBox="1"/>
          <p:nvPr/>
        </p:nvSpPr>
        <p:spPr>
          <a:xfrm>
            <a:off x="262760" y="5994264"/>
            <a:ext cx="5968221" cy="369332"/>
          </a:xfrm>
          <a:prstGeom prst="rect">
            <a:avLst/>
          </a:prstGeom>
          <a:noFill/>
        </p:spPr>
        <p:txBody>
          <a:bodyPr wrap="square" rtlCol="0">
            <a:spAutoFit/>
          </a:bodyPr>
          <a:lstStyle/>
          <a:p>
            <a:pPr algn="ctr"/>
            <a:r>
              <a:rPr lang="en-US" dirty="0" err="1">
                <a:solidFill>
                  <a:schemeClr val="bg1"/>
                </a:solidFill>
                <a:latin typeface="+mj-lt"/>
              </a:rPr>
              <a:t>Émile</a:t>
            </a:r>
            <a:r>
              <a:rPr lang="en-US" dirty="0">
                <a:solidFill>
                  <a:schemeClr val="bg1"/>
                </a:solidFill>
                <a:latin typeface="+mj-lt"/>
              </a:rPr>
              <a:t> Bernard. </a:t>
            </a:r>
            <a:r>
              <a:rPr lang="en-US" i="1" dirty="0">
                <a:solidFill>
                  <a:schemeClr val="bg1"/>
                </a:solidFill>
                <a:latin typeface="+mj-lt"/>
              </a:rPr>
              <a:t>Breton Women in the Meadow. 1888</a:t>
            </a:r>
          </a:p>
        </p:txBody>
      </p:sp>
      <p:sp>
        <p:nvSpPr>
          <p:cNvPr id="19" name="TextBox 18">
            <a:extLst>
              <a:ext uri="{FF2B5EF4-FFF2-40B4-BE49-F238E27FC236}">
                <a16:creationId xmlns:a16="http://schemas.microsoft.com/office/drawing/2014/main" id="{D1BE58E5-2956-2446-A88D-6AE26772D3BF}"/>
              </a:ext>
            </a:extLst>
          </p:cNvPr>
          <p:cNvSpPr txBox="1"/>
          <p:nvPr/>
        </p:nvSpPr>
        <p:spPr>
          <a:xfrm>
            <a:off x="6230980" y="5994264"/>
            <a:ext cx="5869158" cy="369332"/>
          </a:xfrm>
          <a:prstGeom prst="rect">
            <a:avLst/>
          </a:prstGeom>
          <a:noFill/>
        </p:spPr>
        <p:txBody>
          <a:bodyPr wrap="square" rtlCol="0">
            <a:spAutoFit/>
          </a:bodyPr>
          <a:lstStyle/>
          <a:p>
            <a:pPr algn="ctr"/>
            <a:r>
              <a:rPr lang="en-US" dirty="0">
                <a:solidFill>
                  <a:schemeClr val="bg1"/>
                </a:solidFill>
                <a:latin typeface="+mj-lt"/>
              </a:rPr>
              <a:t>Vincent van Gogh. La Salle de </a:t>
            </a:r>
            <a:r>
              <a:rPr lang="en-US" dirty="0" err="1">
                <a:solidFill>
                  <a:schemeClr val="bg1"/>
                </a:solidFill>
                <a:latin typeface="+mj-lt"/>
              </a:rPr>
              <a:t>Danse</a:t>
            </a:r>
            <a:r>
              <a:rPr lang="en-US" dirty="0">
                <a:solidFill>
                  <a:schemeClr val="bg1"/>
                </a:solidFill>
                <a:latin typeface="+mj-lt"/>
              </a:rPr>
              <a:t>. 1888</a:t>
            </a:r>
          </a:p>
        </p:txBody>
      </p:sp>
    </p:spTree>
    <p:extLst>
      <p:ext uri="{BB962C8B-B14F-4D97-AF65-F5344CB8AC3E}">
        <p14:creationId xmlns:p14="http://schemas.microsoft.com/office/powerpoint/2010/main" val="1134015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7DAF-D52A-A04A-BF4D-AD9083E20179}"/>
              </a:ext>
            </a:extLst>
          </p:cNvPr>
          <p:cNvSpPr>
            <a:spLocks noGrp="1"/>
          </p:cNvSpPr>
          <p:nvPr>
            <p:ph type="title"/>
          </p:nvPr>
        </p:nvSpPr>
        <p:spPr>
          <a:xfrm>
            <a:off x="-1" y="1"/>
            <a:ext cx="6844937" cy="823912"/>
          </a:xfrm>
        </p:spPr>
        <p:txBody>
          <a:bodyPr>
            <a:noAutofit/>
          </a:bodyPr>
          <a:lstStyle/>
          <a:p>
            <a:r>
              <a:rPr lang="en-US" sz="3600" dirty="0">
                <a:solidFill>
                  <a:schemeClr val="bg1"/>
                </a:solidFill>
                <a:latin typeface="+mn-lt"/>
              </a:rPr>
              <a:t>  Post Impressionism. </a:t>
            </a:r>
            <a:r>
              <a:rPr lang="en-US" sz="3600" dirty="0" err="1">
                <a:solidFill>
                  <a:schemeClr val="bg1"/>
                </a:solidFill>
                <a:latin typeface="+mn-lt"/>
              </a:rPr>
              <a:t>Synthetism</a:t>
            </a:r>
            <a:endParaRPr lang="en-US" sz="3600" dirty="0">
              <a:solidFill>
                <a:schemeClr val="bg1"/>
              </a:solidFill>
              <a:latin typeface="+mn-lt"/>
            </a:endParaRPr>
          </a:p>
        </p:txBody>
      </p:sp>
      <p:sp>
        <p:nvSpPr>
          <p:cNvPr id="3" name="Text Placeholder 2">
            <a:extLst>
              <a:ext uri="{FF2B5EF4-FFF2-40B4-BE49-F238E27FC236}">
                <a16:creationId xmlns:a16="http://schemas.microsoft.com/office/drawing/2014/main" id="{92ECBBB2-3985-0743-8FD7-4659ABA1B42F}"/>
              </a:ext>
            </a:extLst>
          </p:cNvPr>
          <p:cNvSpPr>
            <a:spLocks noGrp="1"/>
          </p:cNvSpPr>
          <p:nvPr>
            <p:ph type="body" idx="1"/>
          </p:nvPr>
        </p:nvSpPr>
        <p:spPr>
          <a:xfrm>
            <a:off x="231227" y="823912"/>
            <a:ext cx="6035103" cy="531921"/>
          </a:xfrm>
        </p:spPr>
        <p:txBody>
          <a:bodyPr>
            <a:normAutofit/>
          </a:bodyPr>
          <a:lstStyle/>
          <a:p>
            <a:pPr algn="ctr"/>
            <a:r>
              <a:rPr lang="en-US" b="0" dirty="0">
                <a:solidFill>
                  <a:schemeClr val="bg1"/>
                </a:solidFill>
                <a:latin typeface="+mj-lt"/>
              </a:rPr>
              <a:t>Paul Gauguin. </a:t>
            </a:r>
            <a:r>
              <a:rPr lang="en-US" b="0" i="1" dirty="0">
                <a:solidFill>
                  <a:schemeClr val="bg1"/>
                </a:solidFill>
                <a:latin typeface="+mj-lt"/>
              </a:rPr>
              <a:t>Harvest: Le </a:t>
            </a:r>
            <a:r>
              <a:rPr lang="en-US" b="0" i="1" dirty="0" err="1">
                <a:solidFill>
                  <a:schemeClr val="bg1"/>
                </a:solidFill>
                <a:latin typeface="+mj-lt"/>
              </a:rPr>
              <a:t>Pouldu</a:t>
            </a:r>
            <a:r>
              <a:rPr lang="en-US" b="0" i="1" dirty="0">
                <a:solidFill>
                  <a:schemeClr val="bg1"/>
                </a:solidFill>
                <a:latin typeface="+mj-lt"/>
              </a:rPr>
              <a:t>. </a:t>
            </a:r>
            <a:r>
              <a:rPr lang="en-US" b="0" dirty="0">
                <a:solidFill>
                  <a:schemeClr val="bg1"/>
                </a:solidFill>
                <a:latin typeface="+mj-lt"/>
              </a:rPr>
              <a:t>1890</a:t>
            </a:r>
          </a:p>
        </p:txBody>
      </p:sp>
      <p:pic>
        <p:nvPicPr>
          <p:cNvPr id="8" name="Content Placeholder 7" descr="A painting on the wall&#10;&#10;Description automatically generated">
            <a:extLst>
              <a:ext uri="{FF2B5EF4-FFF2-40B4-BE49-F238E27FC236}">
                <a16:creationId xmlns:a16="http://schemas.microsoft.com/office/drawing/2014/main" id="{07FE866A-C304-454A-B7D1-F14F7FDEF907}"/>
              </a:ext>
            </a:extLst>
          </p:cNvPr>
          <p:cNvPicPr>
            <a:picLocks noGrp="1" noChangeAspect="1"/>
          </p:cNvPicPr>
          <p:nvPr>
            <p:ph sz="half" idx="2"/>
          </p:nvPr>
        </p:nvPicPr>
        <p:blipFill>
          <a:blip r:embed="rId2"/>
          <a:stretch>
            <a:fillRect/>
          </a:stretch>
        </p:blipFill>
        <p:spPr>
          <a:xfrm>
            <a:off x="231227" y="1619906"/>
            <a:ext cx="6035104" cy="4795015"/>
          </a:xfrm>
        </p:spPr>
      </p:pic>
      <p:sp>
        <p:nvSpPr>
          <p:cNvPr id="5" name="Text Placeholder 4">
            <a:extLst>
              <a:ext uri="{FF2B5EF4-FFF2-40B4-BE49-F238E27FC236}">
                <a16:creationId xmlns:a16="http://schemas.microsoft.com/office/drawing/2014/main" id="{53375780-46D4-5B4F-B94B-FF57ED7203A9}"/>
              </a:ext>
            </a:extLst>
          </p:cNvPr>
          <p:cNvSpPr>
            <a:spLocks noGrp="1"/>
          </p:cNvSpPr>
          <p:nvPr>
            <p:ph type="body" sz="quarter" idx="3"/>
          </p:nvPr>
        </p:nvSpPr>
        <p:spPr>
          <a:xfrm>
            <a:off x="6454572" y="823913"/>
            <a:ext cx="5506200" cy="531920"/>
          </a:xfrm>
        </p:spPr>
        <p:txBody>
          <a:bodyPr>
            <a:normAutofit/>
          </a:bodyPr>
          <a:lstStyle/>
          <a:p>
            <a:pPr algn="ctr"/>
            <a:r>
              <a:rPr lang="en-US" b="0" dirty="0">
                <a:solidFill>
                  <a:schemeClr val="bg1"/>
                </a:solidFill>
                <a:latin typeface="+mj-lt"/>
              </a:rPr>
              <a:t>Emile Bernard. </a:t>
            </a:r>
            <a:r>
              <a:rPr lang="en-US" b="0" i="1" dirty="0">
                <a:solidFill>
                  <a:schemeClr val="bg1"/>
                </a:solidFill>
                <a:latin typeface="+mj-lt"/>
              </a:rPr>
              <a:t>Harvest by the Sea</a:t>
            </a:r>
            <a:r>
              <a:rPr lang="en-US" b="0" dirty="0">
                <a:solidFill>
                  <a:schemeClr val="bg1"/>
                </a:solidFill>
                <a:latin typeface="+mj-lt"/>
              </a:rPr>
              <a:t>. 1891</a:t>
            </a:r>
          </a:p>
        </p:txBody>
      </p:sp>
      <p:pic>
        <p:nvPicPr>
          <p:cNvPr id="10" name="Content Placeholder 9" descr="A picture containing indoor, clothing&#10;&#10;Description automatically generated">
            <a:extLst>
              <a:ext uri="{FF2B5EF4-FFF2-40B4-BE49-F238E27FC236}">
                <a16:creationId xmlns:a16="http://schemas.microsoft.com/office/drawing/2014/main" id="{BAAB9FB0-8CE0-8644-916C-20F310763D5F}"/>
              </a:ext>
            </a:extLst>
          </p:cNvPr>
          <p:cNvPicPr>
            <a:picLocks noGrp="1" noChangeAspect="1"/>
          </p:cNvPicPr>
          <p:nvPr>
            <p:ph sz="quarter" idx="4"/>
          </p:nvPr>
        </p:nvPicPr>
        <p:blipFill>
          <a:blip r:embed="rId3"/>
          <a:stretch>
            <a:fillRect/>
          </a:stretch>
        </p:blipFill>
        <p:spPr>
          <a:xfrm>
            <a:off x="6454572" y="1769350"/>
            <a:ext cx="5506200" cy="4348536"/>
          </a:xfrm>
        </p:spPr>
      </p:pic>
    </p:spTree>
    <p:extLst>
      <p:ext uri="{BB962C8B-B14F-4D97-AF65-F5344CB8AC3E}">
        <p14:creationId xmlns:p14="http://schemas.microsoft.com/office/powerpoint/2010/main" val="4285043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4294967295"/>
          </p:nvPr>
        </p:nvSpPr>
        <p:spPr>
          <a:xfrm>
            <a:off x="8229600" y="609600"/>
            <a:ext cx="3962400" cy="838200"/>
          </a:xfrm>
          <a:solidFill>
            <a:schemeClr val="tx1">
              <a:lumMod val="75000"/>
              <a:lumOff val="25000"/>
            </a:schemeClr>
          </a:solidFill>
        </p:spPr>
        <p:txBody>
          <a:bodyPr>
            <a:noAutofit/>
          </a:bodyPr>
          <a:lstStyle/>
          <a:p>
            <a:pPr marL="0" indent="0" algn="ctr">
              <a:buNone/>
            </a:pPr>
            <a:r>
              <a:rPr lang="en-GB" sz="2000" b="0" dirty="0">
                <a:latin typeface="Calibri Light" panose="020F0302020204030204" pitchFamily="34" charset="0"/>
                <a:cs typeface="Calibri Light" panose="020F0302020204030204" pitchFamily="34" charset="0"/>
              </a:rPr>
              <a:t> </a:t>
            </a:r>
            <a:endParaRPr lang="en-GB" sz="2000" dirty="0">
              <a:solidFill>
                <a:schemeClr val="bg1"/>
              </a:solidFill>
              <a:latin typeface="Calibri Light" panose="020F0302020204030204" pitchFamily="34" charset="0"/>
              <a:cs typeface="Calibri Light" panose="020F0302020204030204" pitchFamily="34" charset="0"/>
            </a:endParaRPr>
          </a:p>
        </p:txBody>
      </p:sp>
      <p:pic>
        <p:nvPicPr>
          <p:cNvPr id="8" name="Content Placeholder 7"/>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6757557" y="744583"/>
            <a:ext cx="4702923" cy="4702923"/>
          </a:xfrm>
        </p:spPr>
      </p:pic>
      <p:pic>
        <p:nvPicPr>
          <p:cNvPr id="7" name="Content Placeholder 6" descr="C:\Users\andre\AppData\Local\Microsoft\Windows\INetCacheContent.Word\Hieratic_Head_of_Ezra_Pound_01.jpg"/>
          <p:cNvPicPr>
            <a:picLocks noGrp="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259376" y="1447800"/>
            <a:ext cx="3800996" cy="4702923"/>
          </a:xfrm>
          <a:prstGeom prst="rect">
            <a:avLst/>
          </a:prstGeom>
          <a:noFill/>
          <a:ln>
            <a:noFill/>
          </a:ln>
        </p:spPr>
      </p:pic>
      <p:sp>
        <p:nvSpPr>
          <p:cNvPr id="4" name="Rectangle 3">
            <a:extLst>
              <a:ext uri="{FF2B5EF4-FFF2-40B4-BE49-F238E27FC236}">
                <a16:creationId xmlns:a16="http://schemas.microsoft.com/office/drawing/2014/main" id="{7B7B4964-3710-5B4D-84E3-6EFC60F4A914}"/>
              </a:ext>
            </a:extLst>
          </p:cNvPr>
          <p:cNvSpPr/>
          <p:nvPr/>
        </p:nvSpPr>
        <p:spPr>
          <a:xfrm rot="10800000" flipV="1">
            <a:off x="7423468" y="5576889"/>
            <a:ext cx="4037012" cy="707886"/>
          </a:xfrm>
          <a:prstGeom prst="rect">
            <a:avLst/>
          </a:prstGeom>
        </p:spPr>
        <p:txBody>
          <a:bodyPr wrap="square">
            <a:spAutoFit/>
          </a:bodyPr>
          <a:lstStyle/>
          <a:p>
            <a:pPr algn="r"/>
            <a:r>
              <a:rPr lang="en-GB" sz="2000" dirty="0" err="1">
                <a:solidFill>
                  <a:schemeClr val="bg1"/>
                </a:solidFill>
                <a:latin typeface="Calibri Light" panose="020F0302020204030204" pitchFamily="34" charset="0"/>
                <a:cs typeface="Calibri Light" panose="020F0302020204030204" pitchFamily="34" charset="0"/>
              </a:rPr>
              <a:t>Hoa</a:t>
            </a:r>
            <a:r>
              <a:rPr lang="en-GB" sz="2000" dirty="0">
                <a:solidFill>
                  <a:schemeClr val="bg1"/>
                </a:solidFill>
                <a:latin typeface="Calibri Light" panose="020F0302020204030204" pitchFamily="34" charset="0"/>
                <a:cs typeface="Calibri Light" panose="020F0302020204030204" pitchFamily="34" charset="0"/>
              </a:rPr>
              <a:t> </a:t>
            </a:r>
            <a:r>
              <a:rPr lang="en-GB" sz="2000" dirty="0" err="1">
                <a:solidFill>
                  <a:schemeClr val="bg1"/>
                </a:solidFill>
                <a:latin typeface="Calibri Light" panose="020F0302020204030204" pitchFamily="34" charset="0"/>
                <a:cs typeface="Calibri Light" panose="020F0302020204030204" pitchFamily="34" charset="0"/>
              </a:rPr>
              <a:t>Hakananai’a</a:t>
            </a:r>
            <a:endParaRPr lang="en-GB" sz="2000" dirty="0">
              <a:solidFill>
                <a:schemeClr val="bg1"/>
              </a:solidFill>
              <a:latin typeface="Calibri Light" panose="020F0302020204030204" pitchFamily="34" charset="0"/>
              <a:cs typeface="Calibri Light" panose="020F0302020204030204" pitchFamily="34" charset="0"/>
            </a:endParaRPr>
          </a:p>
          <a:p>
            <a:pPr algn="r"/>
            <a:r>
              <a:rPr lang="en-GB" sz="2000" dirty="0">
                <a:solidFill>
                  <a:schemeClr val="bg1"/>
                </a:solidFill>
                <a:latin typeface="Calibri Light" panose="020F0302020204030204" pitchFamily="34" charset="0"/>
                <a:cs typeface="Calibri Light" panose="020F0302020204030204" pitchFamily="34" charset="0"/>
              </a:rPr>
              <a:t>Easter Island c1000AD</a:t>
            </a:r>
          </a:p>
        </p:txBody>
      </p:sp>
      <p:sp>
        <p:nvSpPr>
          <p:cNvPr id="6" name="Rectangle 5">
            <a:extLst>
              <a:ext uri="{FF2B5EF4-FFF2-40B4-BE49-F238E27FC236}">
                <a16:creationId xmlns:a16="http://schemas.microsoft.com/office/drawing/2014/main" id="{EB84C2A3-3655-274D-859A-3BD7A23A99A2}"/>
              </a:ext>
            </a:extLst>
          </p:cNvPr>
          <p:cNvSpPr/>
          <p:nvPr/>
        </p:nvSpPr>
        <p:spPr>
          <a:xfrm>
            <a:off x="4060372" y="2967335"/>
            <a:ext cx="2601685" cy="2985433"/>
          </a:xfrm>
          <a:prstGeom prst="rect">
            <a:avLst/>
          </a:prstGeom>
        </p:spPr>
        <p:txBody>
          <a:bodyPr wrap="square">
            <a:spAutoFit/>
          </a:bodyPr>
          <a:lstStyle/>
          <a:p>
            <a:pPr algn="ctr"/>
            <a:endParaRPr lang="en-GB" dirty="0">
              <a:solidFill>
                <a:schemeClr val="bg1"/>
              </a:solidFill>
              <a:latin typeface="Calibri Light" panose="020F0302020204030204" pitchFamily="34" charset="0"/>
              <a:cs typeface="Calibri Light" panose="020F0302020204030204" pitchFamily="34" charset="0"/>
            </a:endParaRPr>
          </a:p>
          <a:p>
            <a:pPr algn="ctr"/>
            <a:endParaRPr lang="en-GB" dirty="0">
              <a:solidFill>
                <a:schemeClr val="bg1"/>
              </a:solidFill>
              <a:latin typeface="Calibri Light" panose="020F0302020204030204" pitchFamily="34" charset="0"/>
              <a:cs typeface="Calibri Light" panose="020F0302020204030204" pitchFamily="34" charset="0"/>
            </a:endParaRPr>
          </a:p>
          <a:p>
            <a:pPr algn="ctr"/>
            <a:endParaRPr lang="en-GB" dirty="0">
              <a:solidFill>
                <a:schemeClr val="bg1"/>
              </a:solidFill>
              <a:latin typeface="Calibri Light" panose="020F0302020204030204" pitchFamily="34" charset="0"/>
              <a:cs typeface="Calibri Light" panose="020F0302020204030204" pitchFamily="34" charset="0"/>
            </a:endParaRPr>
          </a:p>
          <a:p>
            <a:pPr algn="ctr"/>
            <a:endParaRPr lang="en-GB" dirty="0">
              <a:solidFill>
                <a:schemeClr val="bg1"/>
              </a:solidFill>
              <a:latin typeface="Calibri Light" panose="020F0302020204030204" pitchFamily="34" charset="0"/>
              <a:cs typeface="Calibri Light" panose="020F0302020204030204" pitchFamily="34" charset="0"/>
            </a:endParaRPr>
          </a:p>
          <a:p>
            <a:pPr algn="ctr"/>
            <a:endParaRPr lang="en-GB" dirty="0">
              <a:solidFill>
                <a:schemeClr val="bg1"/>
              </a:solidFill>
              <a:latin typeface="Calibri Light" panose="020F0302020204030204" pitchFamily="34" charset="0"/>
              <a:cs typeface="Calibri Light" panose="020F0302020204030204" pitchFamily="34" charset="0"/>
            </a:endParaRPr>
          </a:p>
          <a:p>
            <a:pPr algn="ctr"/>
            <a:endParaRPr lang="en-GB" dirty="0">
              <a:solidFill>
                <a:schemeClr val="bg1"/>
              </a:solidFill>
              <a:latin typeface="Calibri Light" panose="020F0302020204030204" pitchFamily="34" charset="0"/>
              <a:cs typeface="Calibri Light" panose="020F0302020204030204" pitchFamily="34" charset="0"/>
            </a:endParaRPr>
          </a:p>
          <a:p>
            <a:r>
              <a:rPr lang="en-GB" sz="2000" dirty="0">
                <a:solidFill>
                  <a:schemeClr val="bg1"/>
                </a:solidFill>
                <a:latin typeface="Calibri Light" panose="020F0302020204030204" pitchFamily="34" charset="0"/>
                <a:cs typeface="Calibri Light" panose="020F0302020204030204" pitchFamily="34" charset="0"/>
              </a:rPr>
              <a:t>Gaudier </a:t>
            </a:r>
            <a:r>
              <a:rPr lang="en-GB" sz="2000" dirty="0" err="1">
                <a:solidFill>
                  <a:schemeClr val="bg1"/>
                </a:solidFill>
                <a:latin typeface="Calibri Light" panose="020F0302020204030204" pitchFamily="34" charset="0"/>
                <a:cs typeface="Calibri Light" panose="020F0302020204030204" pitchFamily="34" charset="0"/>
              </a:rPr>
              <a:t>Brzeska</a:t>
            </a:r>
            <a:endParaRPr lang="en-GB" sz="2000" dirty="0">
              <a:solidFill>
                <a:schemeClr val="bg1"/>
              </a:solidFill>
              <a:latin typeface="Calibri Light" panose="020F0302020204030204" pitchFamily="34" charset="0"/>
              <a:cs typeface="Calibri Light" panose="020F0302020204030204" pitchFamily="34" charset="0"/>
            </a:endParaRPr>
          </a:p>
          <a:p>
            <a:r>
              <a:rPr lang="en-GB" sz="2000" i="1" dirty="0" err="1">
                <a:solidFill>
                  <a:schemeClr val="bg1"/>
                </a:solidFill>
                <a:latin typeface="Calibri Light" panose="020F0302020204030204" pitchFamily="34" charset="0"/>
                <a:cs typeface="Calibri Light" panose="020F0302020204030204" pitchFamily="34" charset="0"/>
              </a:rPr>
              <a:t>Heiratic</a:t>
            </a:r>
            <a:r>
              <a:rPr lang="en-GB" sz="2000" i="1" dirty="0">
                <a:solidFill>
                  <a:schemeClr val="bg1"/>
                </a:solidFill>
                <a:latin typeface="Calibri Light" panose="020F0302020204030204" pitchFamily="34" charset="0"/>
                <a:cs typeface="Calibri Light" panose="020F0302020204030204" pitchFamily="34" charset="0"/>
              </a:rPr>
              <a:t> head of Ezra Pound</a:t>
            </a:r>
          </a:p>
          <a:p>
            <a:r>
              <a:rPr lang="en-GB" sz="2000" dirty="0">
                <a:solidFill>
                  <a:schemeClr val="bg1"/>
                </a:solidFill>
                <a:latin typeface="Calibri Light" panose="020F0302020204030204" pitchFamily="34" charset="0"/>
                <a:cs typeface="Calibri Light" panose="020F0302020204030204" pitchFamily="34" charset="0"/>
              </a:rPr>
              <a:t>1914</a:t>
            </a:r>
          </a:p>
        </p:txBody>
      </p:sp>
      <p:sp>
        <p:nvSpPr>
          <p:cNvPr id="9" name="TextBox 8">
            <a:extLst>
              <a:ext uri="{FF2B5EF4-FFF2-40B4-BE49-F238E27FC236}">
                <a16:creationId xmlns:a16="http://schemas.microsoft.com/office/drawing/2014/main" id="{0CD04019-3F27-A14E-B484-303F2DA9C7BF}"/>
              </a:ext>
            </a:extLst>
          </p:cNvPr>
          <p:cNvSpPr txBox="1"/>
          <p:nvPr/>
        </p:nvSpPr>
        <p:spPr>
          <a:xfrm>
            <a:off x="731520" y="261257"/>
            <a:ext cx="4467497" cy="923330"/>
          </a:xfrm>
          <a:prstGeom prst="rect">
            <a:avLst/>
          </a:prstGeom>
          <a:noFill/>
        </p:spPr>
        <p:txBody>
          <a:bodyPr wrap="square" rtlCol="0">
            <a:spAutoFit/>
          </a:bodyPr>
          <a:lstStyle/>
          <a:p>
            <a:r>
              <a:rPr lang="en-US" sz="5400" dirty="0">
                <a:solidFill>
                  <a:schemeClr val="bg1"/>
                </a:solidFill>
                <a:latin typeface="Copperplate" panose="02000504000000020004" pitchFamily="2" charset="77"/>
              </a:rPr>
              <a:t>Primitivism</a:t>
            </a:r>
          </a:p>
        </p:txBody>
      </p:sp>
    </p:spTree>
    <p:extLst>
      <p:ext uri="{BB962C8B-B14F-4D97-AF65-F5344CB8AC3E}">
        <p14:creationId xmlns:p14="http://schemas.microsoft.com/office/powerpoint/2010/main" val="1592500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0" y="609600"/>
            <a:ext cx="4040188" cy="925513"/>
          </a:xfrm>
        </p:spPr>
        <p:txBody>
          <a:bodyPr>
            <a:noAutofit/>
          </a:bodyPr>
          <a:lstStyle/>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endParaRPr lang="en-GB" sz="2000" dirty="0">
              <a:solidFill>
                <a:schemeClr val="bg1"/>
              </a:solidFill>
              <a:latin typeface="Calibri Light" panose="020F0302020204030204" pitchFamily="34" charset="0"/>
              <a:cs typeface="Calibri Light" panose="020F0302020204030204" pitchFamily="34" charset="0"/>
            </a:endParaRPr>
          </a:p>
          <a:p>
            <a:pPr marL="0" indent="0" algn="ctr">
              <a:buNone/>
            </a:pPr>
            <a:r>
              <a:rPr lang="en-GB" sz="2000" b="0" dirty="0" err="1">
                <a:solidFill>
                  <a:schemeClr val="bg1"/>
                </a:solidFill>
                <a:latin typeface="Calibri Light" panose="020F0302020204030204" pitchFamily="34" charset="0"/>
                <a:cs typeface="Calibri Light" panose="020F0302020204030204" pitchFamily="34" charset="0"/>
              </a:rPr>
              <a:t>L’Ombre</a:t>
            </a:r>
            <a:r>
              <a:rPr lang="en-GB" sz="2000" b="0" dirty="0">
                <a:solidFill>
                  <a:schemeClr val="bg1"/>
                </a:solidFill>
                <a:latin typeface="Calibri Light" panose="020F0302020204030204" pitchFamily="34" charset="0"/>
                <a:cs typeface="Calibri Light" panose="020F0302020204030204" pitchFamily="34" charset="0"/>
              </a:rPr>
              <a:t> du </a:t>
            </a:r>
            <a:r>
              <a:rPr lang="en-GB" sz="2000" b="0" dirty="0" err="1">
                <a:solidFill>
                  <a:schemeClr val="bg1"/>
                </a:solidFill>
                <a:latin typeface="Calibri Light" panose="020F0302020204030204" pitchFamily="34" charset="0"/>
                <a:cs typeface="Calibri Light" panose="020F0302020204030204" pitchFamily="34" charset="0"/>
              </a:rPr>
              <a:t>Soir</a:t>
            </a:r>
            <a:r>
              <a:rPr lang="en-GB" sz="2000" b="0" dirty="0">
                <a:solidFill>
                  <a:schemeClr val="bg1"/>
                </a:solidFill>
                <a:latin typeface="Calibri Light" panose="020F0302020204030204" pitchFamily="34" charset="0"/>
                <a:cs typeface="Calibri Light" panose="020F0302020204030204" pitchFamily="34" charset="0"/>
              </a:rPr>
              <a:t>. Etruscan</a:t>
            </a:r>
          </a:p>
          <a:p>
            <a:pPr marL="0" indent="0" algn="ctr">
              <a:buNone/>
            </a:pPr>
            <a:r>
              <a:rPr lang="en-GB" sz="2000" b="0" dirty="0">
                <a:solidFill>
                  <a:schemeClr val="bg1"/>
                </a:solidFill>
                <a:latin typeface="Calibri Light" panose="020F0302020204030204" pitchFamily="34" charset="0"/>
                <a:cs typeface="Calibri Light" panose="020F0302020204030204" pitchFamily="34" charset="0"/>
              </a:rPr>
              <a:t>c350-300 BC</a:t>
            </a:r>
          </a:p>
        </p:txBody>
      </p:sp>
      <p:pic>
        <p:nvPicPr>
          <p:cNvPr id="7" name="Content Placeholder 6"/>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3513909" y="609537"/>
            <a:ext cx="2481942" cy="5802512"/>
          </a:xfrm>
        </p:spPr>
      </p:pic>
      <p:sp>
        <p:nvSpPr>
          <p:cNvPr id="5" name="Text Placeholder 4"/>
          <p:cNvSpPr>
            <a:spLocks noGrp="1"/>
          </p:cNvSpPr>
          <p:nvPr>
            <p:ph type="body" sz="quarter" idx="4294967295"/>
          </p:nvPr>
        </p:nvSpPr>
        <p:spPr>
          <a:xfrm>
            <a:off x="5177837" y="290196"/>
            <a:ext cx="5947954" cy="925513"/>
          </a:xfrm>
        </p:spPr>
        <p:txBody>
          <a:bodyPr>
            <a:noAutofit/>
          </a:bodyPr>
          <a:lstStyle/>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r>
              <a:rPr lang="en-GB" sz="2000" b="0" dirty="0">
                <a:solidFill>
                  <a:schemeClr val="bg1"/>
                </a:solidFill>
                <a:latin typeface="Calibri Light" panose="020F0302020204030204" pitchFamily="34" charset="0"/>
                <a:cs typeface="Calibri Light" panose="020F0302020204030204" pitchFamily="34" charset="0"/>
              </a:rPr>
              <a:t>Giacometti </a:t>
            </a:r>
          </a:p>
          <a:p>
            <a:pPr marL="0" indent="0" algn="ctr">
              <a:buNone/>
            </a:pPr>
            <a:r>
              <a:rPr lang="en-GB" sz="2000" b="0" i="1" dirty="0">
                <a:solidFill>
                  <a:schemeClr val="bg1"/>
                </a:solidFill>
                <a:latin typeface="Calibri Light" panose="020F0302020204030204" pitchFamily="34" charset="0"/>
                <a:cs typeface="Calibri Light" panose="020F0302020204030204" pitchFamily="34" charset="0"/>
              </a:rPr>
              <a:t>Tall Figure II </a:t>
            </a:r>
            <a:r>
              <a:rPr lang="en-GB" sz="2000" b="0" dirty="0">
                <a:solidFill>
                  <a:schemeClr val="bg1"/>
                </a:solidFill>
                <a:latin typeface="Calibri Light" panose="020F0302020204030204" pitchFamily="34" charset="0"/>
                <a:cs typeface="Calibri Light" panose="020F0302020204030204" pitchFamily="34" charset="0"/>
              </a:rPr>
              <a:t>1948-49</a:t>
            </a:r>
          </a:p>
        </p:txBody>
      </p:sp>
      <p:pic>
        <p:nvPicPr>
          <p:cNvPr id="8" name="Content Placeholder 7"/>
          <p:cNvPicPr>
            <a:picLocks noGrp="1" noChangeAspect="1"/>
          </p:cNvPicPr>
          <p:nvPr>
            <p:ph sz="quarter" idx="4294967295"/>
          </p:nvPr>
        </p:nvPicPr>
        <p:blipFill>
          <a:blip r:embed="rId3"/>
          <a:srcRect/>
          <a:stretch/>
        </p:blipFill>
        <p:spPr>
          <a:xfrm>
            <a:off x="9509760" y="548034"/>
            <a:ext cx="2090057" cy="6102970"/>
          </a:xfrm>
        </p:spPr>
      </p:pic>
    </p:spTree>
    <p:extLst>
      <p:ext uri="{BB962C8B-B14F-4D97-AF65-F5344CB8AC3E}">
        <p14:creationId xmlns:p14="http://schemas.microsoft.com/office/powerpoint/2010/main" val="3972639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248195" y="143692"/>
            <a:ext cx="5673040" cy="1009348"/>
          </a:xfrm>
        </p:spPr>
        <p:txBody>
          <a:bodyPr>
            <a:normAutofit/>
          </a:bodyPr>
          <a:lstStyle/>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r>
              <a:rPr lang="en-GB" sz="2000" b="0" dirty="0">
                <a:solidFill>
                  <a:schemeClr val="bg1"/>
                </a:solidFill>
                <a:latin typeface="Calibri Light" panose="020F0302020204030204" pitchFamily="34" charset="0"/>
                <a:cs typeface="Calibri Light" panose="020F0302020204030204" pitchFamily="34" charset="0"/>
              </a:rPr>
              <a:t>Cycladic head. 2700-2300 BC</a:t>
            </a:r>
          </a:p>
        </p:txBody>
      </p:sp>
      <p:sp>
        <p:nvSpPr>
          <p:cNvPr id="5" name="Text Placeholder 4"/>
          <p:cNvSpPr>
            <a:spLocks noGrp="1"/>
          </p:cNvSpPr>
          <p:nvPr>
            <p:ph type="body" sz="quarter" idx="4294967295"/>
          </p:nvPr>
        </p:nvSpPr>
        <p:spPr>
          <a:xfrm>
            <a:off x="6319420" y="143692"/>
            <a:ext cx="5457421" cy="444137"/>
          </a:xfrm>
        </p:spPr>
        <p:txBody>
          <a:bodyPr>
            <a:noAutofit/>
          </a:bodyPr>
          <a:lstStyle/>
          <a:p>
            <a:pPr marL="0" indent="0" algn="ctr">
              <a:buNone/>
            </a:pPr>
            <a:endParaRPr lang="en-GB" sz="2000" b="0" dirty="0">
              <a:solidFill>
                <a:schemeClr val="bg1"/>
              </a:solidFill>
              <a:latin typeface="Calibri Light" panose="020F0302020204030204" pitchFamily="34" charset="0"/>
              <a:cs typeface="Calibri Light" panose="020F0302020204030204" pitchFamily="34" charset="0"/>
            </a:endParaRPr>
          </a:p>
          <a:p>
            <a:pPr marL="0" indent="0" algn="ctr">
              <a:buNone/>
            </a:pPr>
            <a:r>
              <a:rPr lang="en-GB" sz="2000" b="0" dirty="0">
                <a:solidFill>
                  <a:schemeClr val="bg1"/>
                </a:solidFill>
                <a:latin typeface="Calibri Light" panose="020F0302020204030204" pitchFamily="34" charset="0"/>
                <a:cs typeface="Calibri Light" panose="020F0302020204030204" pitchFamily="34" charset="0"/>
              </a:rPr>
              <a:t>Brancusi . </a:t>
            </a:r>
            <a:r>
              <a:rPr lang="en-GB" sz="2000" b="0" i="1" dirty="0">
                <a:solidFill>
                  <a:schemeClr val="bg1"/>
                </a:solidFill>
                <a:latin typeface="Calibri Light" panose="020F0302020204030204" pitchFamily="34" charset="0"/>
                <a:cs typeface="Calibri Light" panose="020F0302020204030204" pitchFamily="34" charset="0"/>
              </a:rPr>
              <a:t>The Muse. </a:t>
            </a:r>
            <a:r>
              <a:rPr lang="en-GB" sz="2000" b="0" dirty="0">
                <a:solidFill>
                  <a:schemeClr val="bg1"/>
                </a:solidFill>
                <a:latin typeface="Calibri Light" panose="020F0302020204030204" pitchFamily="34" charset="0"/>
                <a:cs typeface="Calibri Light" panose="020F0302020204030204" pitchFamily="34" charset="0"/>
              </a:rPr>
              <a:t>1912</a:t>
            </a:r>
          </a:p>
        </p:txBody>
      </p:sp>
      <p:pic>
        <p:nvPicPr>
          <p:cNvPr id="7" name="Content Placeholder 6"/>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444137" y="1153040"/>
            <a:ext cx="5294217" cy="5455432"/>
          </a:xfrm>
        </p:spPr>
      </p:pic>
      <p:pic>
        <p:nvPicPr>
          <p:cNvPr id="8" name="Content Placeholder 7"/>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6319420" y="1153040"/>
            <a:ext cx="5457421" cy="5455432"/>
          </a:xfrm>
        </p:spPr>
      </p:pic>
    </p:spTree>
    <p:extLst>
      <p:ext uri="{BB962C8B-B14F-4D97-AF65-F5344CB8AC3E}">
        <p14:creationId xmlns:p14="http://schemas.microsoft.com/office/powerpoint/2010/main" val="3312298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58ECE4-04FD-BF4A-8B88-2E8167D0B0E5}"/>
              </a:ext>
            </a:extLst>
          </p:cNvPr>
          <p:cNvPicPr>
            <a:picLocks noChangeAspect="1"/>
          </p:cNvPicPr>
          <p:nvPr/>
        </p:nvPicPr>
        <p:blipFill>
          <a:blip r:embed="rId2"/>
          <a:srcRect/>
          <a:stretch/>
        </p:blipFill>
        <p:spPr>
          <a:xfrm>
            <a:off x="1496456" y="1198542"/>
            <a:ext cx="3780939" cy="4348081"/>
          </a:xfrm>
          <a:prstGeom prst="rect">
            <a:avLst/>
          </a:prstGeom>
        </p:spPr>
      </p:pic>
      <p:pic>
        <p:nvPicPr>
          <p:cNvPr id="5" name="Picture 4" descr="A picture containing brown, building&#10;&#10;Description automatically generated">
            <a:extLst>
              <a:ext uri="{FF2B5EF4-FFF2-40B4-BE49-F238E27FC236}">
                <a16:creationId xmlns:a16="http://schemas.microsoft.com/office/drawing/2014/main" id="{173B73B3-23CF-3B4A-9880-23D7DBE850D6}"/>
              </a:ext>
            </a:extLst>
          </p:cNvPr>
          <p:cNvPicPr>
            <a:picLocks noChangeAspect="1"/>
          </p:cNvPicPr>
          <p:nvPr/>
        </p:nvPicPr>
        <p:blipFill>
          <a:blip r:embed="rId3"/>
          <a:stretch>
            <a:fillRect/>
          </a:stretch>
        </p:blipFill>
        <p:spPr>
          <a:xfrm>
            <a:off x="7641771" y="182880"/>
            <a:ext cx="4367950" cy="6406327"/>
          </a:xfrm>
          <a:prstGeom prst="rect">
            <a:avLst/>
          </a:prstGeom>
        </p:spPr>
      </p:pic>
      <p:sp>
        <p:nvSpPr>
          <p:cNvPr id="6" name="TextBox 5">
            <a:extLst>
              <a:ext uri="{FF2B5EF4-FFF2-40B4-BE49-F238E27FC236}">
                <a16:creationId xmlns:a16="http://schemas.microsoft.com/office/drawing/2014/main" id="{124140D1-92C7-8344-ADEA-0281EF4FF122}"/>
              </a:ext>
            </a:extLst>
          </p:cNvPr>
          <p:cNvSpPr txBox="1"/>
          <p:nvPr/>
        </p:nvSpPr>
        <p:spPr>
          <a:xfrm>
            <a:off x="613955" y="182879"/>
            <a:ext cx="4663440" cy="1015663"/>
          </a:xfrm>
          <a:prstGeom prst="rect">
            <a:avLst/>
          </a:prstGeom>
          <a:noFill/>
        </p:spPr>
        <p:txBody>
          <a:bodyPr wrap="square" rtlCol="0">
            <a:spAutoFit/>
          </a:bodyPr>
          <a:lstStyle/>
          <a:p>
            <a:endParaRPr lang="en-US" dirty="0"/>
          </a:p>
          <a:p>
            <a:endParaRPr lang="en-US" dirty="0"/>
          </a:p>
          <a:p>
            <a:r>
              <a:rPr lang="en-US" sz="2400" dirty="0"/>
              <a:t>Fang </a:t>
            </a:r>
            <a:r>
              <a:rPr lang="en-US" sz="2400" dirty="0" err="1"/>
              <a:t>Ngil</a:t>
            </a:r>
            <a:r>
              <a:rPr lang="en-US" sz="2400" dirty="0"/>
              <a:t> Mask</a:t>
            </a:r>
          </a:p>
        </p:txBody>
      </p:sp>
      <p:sp>
        <p:nvSpPr>
          <p:cNvPr id="7" name="TextBox 6">
            <a:extLst>
              <a:ext uri="{FF2B5EF4-FFF2-40B4-BE49-F238E27FC236}">
                <a16:creationId xmlns:a16="http://schemas.microsoft.com/office/drawing/2014/main" id="{845D8860-42E2-174B-884D-146F44B42FF6}"/>
              </a:ext>
            </a:extLst>
          </p:cNvPr>
          <p:cNvSpPr txBox="1"/>
          <p:nvPr/>
        </p:nvSpPr>
        <p:spPr>
          <a:xfrm>
            <a:off x="4702629" y="552212"/>
            <a:ext cx="2782388" cy="6186309"/>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Amadeo Modigliani. </a:t>
            </a:r>
          </a:p>
          <a:p>
            <a:r>
              <a:rPr lang="en-US" i="1" dirty="0"/>
              <a:t>Head of a woman. (Anna </a:t>
            </a:r>
            <a:r>
              <a:rPr lang="en-US" i="1" dirty="0" err="1"/>
              <a:t>Zborowska</a:t>
            </a:r>
            <a:r>
              <a:rPr lang="en-US" i="1" dirty="0"/>
              <a:t>). </a:t>
            </a:r>
            <a:r>
              <a:rPr lang="en-US" dirty="0"/>
              <a:t>1918</a:t>
            </a:r>
          </a:p>
        </p:txBody>
      </p:sp>
    </p:spTree>
    <p:extLst>
      <p:ext uri="{BB962C8B-B14F-4D97-AF65-F5344CB8AC3E}">
        <p14:creationId xmlns:p14="http://schemas.microsoft.com/office/powerpoint/2010/main" val="4067035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itting&#10;&#10;Description automatically generated">
            <a:extLst>
              <a:ext uri="{FF2B5EF4-FFF2-40B4-BE49-F238E27FC236}">
                <a16:creationId xmlns:a16="http://schemas.microsoft.com/office/drawing/2014/main" id="{1111321A-66C3-A641-B639-386CDADBF919}"/>
              </a:ext>
            </a:extLst>
          </p:cNvPr>
          <p:cNvPicPr>
            <a:picLocks noChangeAspect="1"/>
          </p:cNvPicPr>
          <p:nvPr/>
        </p:nvPicPr>
        <p:blipFill>
          <a:blip r:embed="rId2"/>
          <a:stretch>
            <a:fillRect/>
          </a:stretch>
        </p:blipFill>
        <p:spPr>
          <a:xfrm>
            <a:off x="901337" y="967675"/>
            <a:ext cx="3254762" cy="4630884"/>
          </a:xfrm>
          <a:prstGeom prst="rect">
            <a:avLst/>
          </a:prstGeom>
        </p:spPr>
      </p:pic>
      <p:sp>
        <p:nvSpPr>
          <p:cNvPr id="4" name="TextBox 3">
            <a:extLst>
              <a:ext uri="{FF2B5EF4-FFF2-40B4-BE49-F238E27FC236}">
                <a16:creationId xmlns:a16="http://schemas.microsoft.com/office/drawing/2014/main" id="{D44CA40B-0021-CB47-B3F3-80F76E3D104D}"/>
              </a:ext>
            </a:extLst>
          </p:cNvPr>
          <p:cNvSpPr txBox="1"/>
          <p:nvPr/>
        </p:nvSpPr>
        <p:spPr>
          <a:xfrm>
            <a:off x="901335" y="365760"/>
            <a:ext cx="3254763" cy="369332"/>
          </a:xfrm>
          <a:prstGeom prst="rect">
            <a:avLst/>
          </a:prstGeom>
          <a:noFill/>
        </p:spPr>
        <p:txBody>
          <a:bodyPr wrap="square" rtlCol="0">
            <a:spAutoFit/>
          </a:bodyPr>
          <a:lstStyle/>
          <a:p>
            <a:r>
              <a:rPr lang="en-US" dirty="0"/>
              <a:t>Gabon </a:t>
            </a:r>
            <a:r>
              <a:rPr lang="en-US" dirty="0" err="1"/>
              <a:t>Mahongwe</a:t>
            </a:r>
            <a:r>
              <a:rPr lang="en-US" dirty="0"/>
              <a:t> mask</a:t>
            </a:r>
          </a:p>
        </p:txBody>
      </p:sp>
      <p:pic>
        <p:nvPicPr>
          <p:cNvPr id="6" name="Picture 5" descr="A picture containing text, book&#10;&#10;Description automatically generated">
            <a:extLst>
              <a:ext uri="{FF2B5EF4-FFF2-40B4-BE49-F238E27FC236}">
                <a16:creationId xmlns:a16="http://schemas.microsoft.com/office/drawing/2014/main" id="{1A829EDB-F97B-A64E-8CED-934D53077C85}"/>
              </a:ext>
            </a:extLst>
          </p:cNvPr>
          <p:cNvPicPr>
            <a:picLocks noChangeAspect="1"/>
          </p:cNvPicPr>
          <p:nvPr/>
        </p:nvPicPr>
        <p:blipFill>
          <a:blip r:embed="rId3"/>
          <a:stretch>
            <a:fillRect/>
          </a:stretch>
        </p:blipFill>
        <p:spPr>
          <a:xfrm>
            <a:off x="5540763" y="168418"/>
            <a:ext cx="6296297" cy="6521164"/>
          </a:xfrm>
          <a:prstGeom prst="rect">
            <a:avLst/>
          </a:prstGeom>
        </p:spPr>
      </p:pic>
      <p:sp>
        <p:nvSpPr>
          <p:cNvPr id="7" name="TextBox 6">
            <a:extLst>
              <a:ext uri="{FF2B5EF4-FFF2-40B4-BE49-F238E27FC236}">
                <a16:creationId xmlns:a16="http://schemas.microsoft.com/office/drawing/2014/main" id="{9C2DECF6-1371-1A41-A038-DF438BABC539}"/>
              </a:ext>
            </a:extLst>
          </p:cNvPr>
          <p:cNvSpPr txBox="1"/>
          <p:nvPr/>
        </p:nvSpPr>
        <p:spPr>
          <a:xfrm>
            <a:off x="692331" y="5238206"/>
            <a:ext cx="4848431" cy="1477328"/>
          </a:xfrm>
          <a:prstGeom prst="rect">
            <a:avLst/>
          </a:prstGeom>
          <a:noFill/>
        </p:spPr>
        <p:txBody>
          <a:bodyPr wrap="square" rtlCol="0">
            <a:spAutoFit/>
          </a:bodyPr>
          <a:lstStyle/>
          <a:p>
            <a:endParaRPr lang="en-US" dirty="0"/>
          </a:p>
          <a:p>
            <a:endParaRPr lang="en-US" dirty="0"/>
          </a:p>
          <a:p>
            <a:endParaRPr lang="en-US" dirty="0"/>
          </a:p>
          <a:p>
            <a:endParaRPr lang="en-US" dirty="0"/>
          </a:p>
          <a:p>
            <a:pPr algn="r"/>
            <a:r>
              <a:rPr lang="en-US" dirty="0"/>
              <a:t>Pablo Picasso </a:t>
            </a:r>
            <a:r>
              <a:rPr lang="en-US" i="1" dirty="0"/>
              <a:t>Les Demoiselles </a:t>
            </a:r>
            <a:r>
              <a:rPr lang="en-US" i="1" dirty="0" err="1"/>
              <a:t>d'Avignon</a:t>
            </a:r>
            <a:r>
              <a:rPr lang="en-US" i="1" dirty="0"/>
              <a:t> </a:t>
            </a:r>
            <a:r>
              <a:rPr lang="en-US" dirty="0"/>
              <a:t>1907</a:t>
            </a:r>
          </a:p>
        </p:txBody>
      </p:sp>
    </p:spTree>
    <p:extLst>
      <p:ext uri="{BB962C8B-B14F-4D97-AF65-F5344CB8AC3E}">
        <p14:creationId xmlns:p14="http://schemas.microsoft.com/office/powerpoint/2010/main" val="2751569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8" name="Picture 7" descr="A picture containing building&#10;&#10;Description automatically generated">
            <a:extLst>
              <a:ext uri="{FF2B5EF4-FFF2-40B4-BE49-F238E27FC236}">
                <a16:creationId xmlns:a16="http://schemas.microsoft.com/office/drawing/2014/main" id="{9A75776B-AF76-5D41-ADF8-A23C40EC3681}"/>
              </a:ext>
            </a:extLst>
          </p:cNvPr>
          <p:cNvPicPr>
            <a:picLocks noChangeAspect="1"/>
          </p:cNvPicPr>
          <p:nvPr/>
        </p:nvPicPr>
        <p:blipFill>
          <a:blip r:embed="rId2"/>
          <a:stretch>
            <a:fillRect/>
          </a:stretch>
        </p:blipFill>
        <p:spPr>
          <a:xfrm>
            <a:off x="6701247" y="101132"/>
            <a:ext cx="5290456" cy="6655736"/>
          </a:xfrm>
          <a:prstGeom prst="rect">
            <a:avLst/>
          </a:prstGeom>
        </p:spPr>
      </p:pic>
      <p:sp>
        <p:nvSpPr>
          <p:cNvPr id="9" name="TextBox 8">
            <a:extLst>
              <a:ext uri="{FF2B5EF4-FFF2-40B4-BE49-F238E27FC236}">
                <a16:creationId xmlns:a16="http://schemas.microsoft.com/office/drawing/2014/main" id="{537E42D7-2555-4C49-A41F-842256ACCA05}"/>
              </a:ext>
            </a:extLst>
          </p:cNvPr>
          <p:cNvSpPr txBox="1"/>
          <p:nvPr/>
        </p:nvSpPr>
        <p:spPr>
          <a:xfrm>
            <a:off x="496389" y="274320"/>
            <a:ext cx="4598125" cy="1569660"/>
          </a:xfrm>
          <a:prstGeom prst="rect">
            <a:avLst/>
          </a:prstGeom>
          <a:noFill/>
        </p:spPr>
        <p:txBody>
          <a:bodyPr wrap="square" rtlCol="0">
            <a:spAutoFit/>
          </a:bodyPr>
          <a:lstStyle/>
          <a:p>
            <a:r>
              <a:rPr lang="en-US" sz="9600" dirty="0">
                <a:latin typeface="HeadLineA" pitchFamily="2" charset="-127"/>
                <a:ea typeface="HeadLineA" pitchFamily="2" charset="-127"/>
              </a:rPr>
              <a:t>CUBISM</a:t>
            </a:r>
          </a:p>
        </p:txBody>
      </p:sp>
      <p:sp>
        <p:nvSpPr>
          <p:cNvPr id="10" name="TextBox 9">
            <a:extLst>
              <a:ext uri="{FF2B5EF4-FFF2-40B4-BE49-F238E27FC236}">
                <a16:creationId xmlns:a16="http://schemas.microsoft.com/office/drawing/2014/main" id="{9A0D7F35-ED7E-D24A-8F80-9260869E6CFD}"/>
              </a:ext>
            </a:extLst>
          </p:cNvPr>
          <p:cNvSpPr txBox="1"/>
          <p:nvPr/>
        </p:nvSpPr>
        <p:spPr>
          <a:xfrm>
            <a:off x="1802675" y="5852161"/>
            <a:ext cx="4781006" cy="369332"/>
          </a:xfrm>
          <a:prstGeom prst="rect">
            <a:avLst/>
          </a:prstGeom>
          <a:noFill/>
        </p:spPr>
        <p:txBody>
          <a:bodyPr wrap="square" rtlCol="0">
            <a:spAutoFit/>
          </a:bodyPr>
          <a:lstStyle/>
          <a:p>
            <a:pPr algn="r"/>
            <a:r>
              <a:rPr lang="en-US" dirty="0"/>
              <a:t>George Braque. Houses at </a:t>
            </a:r>
            <a:r>
              <a:rPr lang="en-US" dirty="0" err="1"/>
              <a:t>L'Estaque</a:t>
            </a:r>
            <a:r>
              <a:rPr lang="en-US" dirty="0"/>
              <a:t>. 1908</a:t>
            </a:r>
          </a:p>
        </p:txBody>
      </p:sp>
      <p:sp>
        <p:nvSpPr>
          <p:cNvPr id="11" name="TextBox 10">
            <a:extLst>
              <a:ext uri="{FF2B5EF4-FFF2-40B4-BE49-F238E27FC236}">
                <a16:creationId xmlns:a16="http://schemas.microsoft.com/office/drawing/2014/main" id="{869E4CA0-DF2D-CF46-9DB9-CE95B819424C}"/>
              </a:ext>
            </a:extLst>
          </p:cNvPr>
          <p:cNvSpPr txBox="1"/>
          <p:nvPr/>
        </p:nvSpPr>
        <p:spPr>
          <a:xfrm>
            <a:off x="313510" y="2704011"/>
            <a:ext cx="5917474" cy="1077218"/>
          </a:xfrm>
          <a:prstGeom prst="rect">
            <a:avLst/>
          </a:prstGeom>
          <a:noFill/>
        </p:spPr>
        <p:txBody>
          <a:bodyPr wrap="square" rtlCol="0">
            <a:spAutoFit/>
          </a:bodyPr>
          <a:lstStyle/>
          <a:p>
            <a:r>
              <a:rPr lang="en-GB" sz="2400" dirty="0"/>
              <a:t>"Braque has just sent in [to the 1908 Salon d'Automne] a painting made of little cubes”. </a:t>
            </a:r>
          </a:p>
          <a:p>
            <a:r>
              <a:rPr lang="en-GB" sz="1600" dirty="0"/>
              <a:t>Henri Matisse.</a:t>
            </a:r>
            <a:endParaRPr lang="en-US" sz="1600" dirty="0"/>
          </a:p>
        </p:txBody>
      </p:sp>
    </p:spTree>
    <p:extLst>
      <p:ext uri="{BB962C8B-B14F-4D97-AF65-F5344CB8AC3E}">
        <p14:creationId xmlns:p14="http://schemas.microsoft.com/office/powerpoint/2010/main" val="2961823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descr="A picture containing table&#10;&#10;Description automatically generated">
            <a:extLst>
              <a:ext uri="{FF2B5EF4-FFF2-40B4-BE49-F238E27FC236}">
                <a16:creationId xmlns:a16="http://schemas.microsoft.com/office/drawing/2014/main" id="{A39C970B-97A6-D045-9134-09A732BAA1D5}"/>
              </a:ext>
            </a:extLst>
          </p:cNvPr>
          <p:cNvPicPr>
            <a:picLocks noChangeAspect="1"/>
          </p:cNvPicPr>
          <p:nvPr/>
        </p:nvPicPr>
        <p:blipFill>
          <a:blip r:embed="rId2"/>
          <a:stretch>
            <a:fillRect/>
          </a:stretch>
        </p:blipFill>
        <p:spPr>
          <a:xfrm>
            <a:off x="4219304" y="197926"/>
            <a:ext cx="7733038" cy="6462148"/>
          </a:xfrm>
          <a:prstGeom prst="rect">
            <a:avLst/>
          </a:prstGeom>
        </p:spPr>
      </p:pic>
      <p:pic>
        <p:nvPicPr>
          <p:cNvPr id="5" name="Picture 4" descr="A picture containing building&#10;&#10;Description automatically generated">
            <a:extLst>
              <a:ext uri="{FF2B5EF4-FFF2-40B4-BE49-F238E27FC236}">
                <a16:creationId xmlns:a16="http://schemas.microsoft.com/office/drawing/2014/main" id="{1E5060AD-F1E2-5742-89F6-096A8323756B}"/>
              </a:ext>
            </a:extLst>
          </p:cNvPr>
          <p:cNvPicPr>
            <a:picLocks noChangeAspect="1"/>
          </p:cNvPicPr>
          <p:nvPr/>
        </p:nvPicPr>
        <p:blipFill>
          <a:blip r:embed="rId3"/>
          <a:stretch>
            <a:fillRect/>
          </a:stretch>
        </p:blipFill>
        <p:spPr>
          <a:xfrm>
            <a:off x="239657" y="511434"/>
            <a:ext cx="3470193" cy="4365726"/>
          </a:xfrm>
          <a:prstGeom prst="rect">
            <a:avLst/>
          </a:prstGeom>
        </p:spPr>
      </p:pic>
      <p:sp>
        <p:nvSpPr>
          <p:cNvPr id="6" name="TextBox 5">
            <a:extLst>
              <a:ext uri="{FF2B5EF4-FFF2-40B4-BE49-F238E27FC236}">
                <a16:creationId xmlns:a16="http://schemas.microsoft.com/office/drawing/2014/main" id="{60A8A059-6DC8-6942-9816-CD78AC05919C}"/>
              </a:ext>
            </a:extLst>
          </p:cNvPr>
          <p:cNvSpPr txBox="1"/>
          <p:nvPr/>
        </p:nvSpPr>
        <p:spPr>
          <a:xfrm>
            <a:off x="91440" y="5003074"/>
            <a:ext cx="4127863" cy="1815882"/>
          </a:xfrm>
          <a:prstGeom prst="rect">
            <a:avLst/>
          </a:prstGeom>
          <a:noFill/>
        </p:spPr>
        <p:txBody>
          <a:bodyPr wrap="square" rtlCol="0">
            <a:spAutoFit/>
          </a:bodyPr>
          <a:lstStyle/>
          <a:p>
            <a:endParaRPr lang="en-US" dirty="0"/>
          </a:p>
          <a:p>
            <a:endParaRPr lang="en-US" dirty="0"/>
          </a:p>
          <a:p>
            <a:endParaRPr lang="en-US" dirty="0"/>
          </a:p>
          <a:p>
            <a:endParaRPr lang="en-US" dirty="0"/>
          </a:p>
          <a:p>
            <a:pPr algn="r"/>
            <a:r>
              <a:rPr lang="en-US" sz="2000" dirty="0">
                <a:solidFill>
                  <a:schemeClr val="bg1"/>
                </a:solidFill>
                <a:latin typeface="+mj-lt"/>
              </a:rPr>
              <a:t>Pablo Picasso. </a:t>
            </a:r>
            <a:r>
              <a:rPr lang="en-US" sz="2000" i="1" dirty="0">
                <a:solidFill>
                  <a:schemeClr val="bg1"/>
                </a:solidFill>
                <a:latin typeface="+mj-lt"/>
              </a:rPr>
              <a:t>Factory, Horta de Ebro. </a:t>
            </a:r>
            <a:r>
              <a:rPr lang="en-US" sz="2000" dirty="0">
                <a:solidFill>
                  <a:schemeClr val="bg1"/>
                </a:solidFill>
                <a:latin typeface="+mj-lt"/>
              </a:rPr>
              <a:t>1909</a:t>
            </a:r>
          </a:p>
        </p:txBody>
      </p:sp>
    </p:spTree>
    <p:extLst>
      <p:ext uri="{BB962C8B-B14F-4D97-AF65-F5344CB8AC3E}">
        <p14:creationId xmlns:p14="http://schemas.microsoft.com/office/powerpoint/2010/main" val="1384821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15" name="Content Placeholder 14" descr="A picture containing indoor, floor&#10;&#10;Description automatically generated">
            <a:extLst>
              <a:ext uri="{FF2B5EF4-FFF2-40B4-BE49-F238E27FC236}">
                <a16:creationId xmlns:a16="http://schemas.microsoft.com/office/drawing/2014/main" id="{28364F54-EBB3-9845-A352-E95C2DFE914C}"/>
              </a:ext>
            </a:extLst>
          </p:cNvPr>
          <p:cNvPicPr>
            <a:picLocks noGrp="1" noChangeAspect="1"/>
          </p:cNvPicPr>
          <p:nvPr>
            <p:ph sz="half" idx="4294967295"/>
          </p:nvPr>
        </p:nvPicPr>
        <p:blipFill>
          <a:blip r:embed="rId2"/>
          <a:stretch>
            <a:fillRect/>
          </a:stretch>
        </p:blipFill>
        <p:spPr>
          <a:xfrm>
            <a:off x="731521" y="338114"/>
            <a:ext cx="1817688" cy="5894388"/>
          </a:xfrm>
        </p:spPr>
      </p:pic>
      <p:pic>
        <p:nvPicPr>
          <p:cNvPr id="17" name="Content Placeholder 16" descr="A picture containing building&#10;&#10;Description automatically generated">
            <a:extLst>
              <a:ext uri="{FF2B5EF4-FFF2-40B4-BE49-F238E27FC236}">
                <a16:creationId xmlns:a16="http://schemas.microsoft.com/office/drawing/2014/main" id="{7B483F09-7F3E-274B-9C23-AF1A9320EAB3}"/>
              </a:ext>
            </a:extLst>
          </p:cNvPr>
          <p:cNvPicPr>
            <a:picLocks noGrp="1" noChangeAspect="1"/>
          </p:cNvPicPr>
          <p:nvPr>
            <p:ph sz="quarter" idx="4294967295"/>
          </p:nvPr>
        </p:nvPicPr>
        <p:blipFill>
          <a:blip r:embed="rId3"/>
          <a:stretch>
            <a:fillRect/>
          </a:stretch>
        </p:blipFill>
        <p:spPr>
          <a:xfrm>
            <a:off x="6453051" y="521352"/>
            <a:ext cx="4349932" cy="6175043"/>
          </a:xfrm>
        </p:spPr>
      </p:pic>
      <p:sp>
        <p:nvSpPr>
          <p:cNvPr id="18" name="TextBox 17">
            <a:extLst>
              <a:ext uri="{FF2B5EF4-FFF2-40B4-BE49-F238E27FC236}">
                <a16:creationId xmlns:a16="http://schemas.microsoft.com/office/drawing/2014/main" id="{4445D099-8305-EF43-85FD-65D946951F0F}"/>
              </a:ext>
            </a:extLst>
          </p:cNvPr>
          <p:cNvSpPr txBox="1"/>
          <p:nvPr/>
        </p:nvSpPr>
        <p:spPr>
          <a:xfrm>
            <a:off x="2549209" y="5564777"/>
            <a:ext cx="3786278" cy="646331"/>
          </a:xfrm>
          <a:prstGeom prst="rect">
            <a:avLst/>
          </a:prstGeom>
          <a:noFill/>
        </p:spPr>
        <p:txBody>
          <a:bodyPr wrap="square" rtlCol="0">
            <a:spAutoFit/>
          </a:bodyPr>
          <a:lstStyle/>
          <a:p>
            <a:endParaRPr lang="en-US" dirty="0"/>
          </a:p>
          <a:p>
            <a:r>
              <a:rPr lang="en-US" i="1" dirty="0"/>
              <a:t>Nude Woman. </a:t>
            </a:r>
            <a:r>
              <a:rPr lang="en-US" dirty="0"/>
              <a:t>1910</a:t>
            </a:r>
          </a:p>
        </p:txBody>
      </p:sp>
      <p:sp>
        <p:nvSpPr>
          <p:cNvPr id="19" name="TextBox 18">
            <a:extLst>
              <a:ext uri="{FF2B5EF4-FFF2-40B4-BE49-F238E27FC236}">
                <a16:creationId xmlns:a16="http://schemas.microsoft.com/office/drawing/2014/main" id="{8C2932FD-EB01-0C47-965F-929B36AB2DDD}"/>
              </a:ext>
            </a:extLst>
          </p:cNvPr>
          <p:cNvSpPr txBox="1"/>
          <p:nvPr/>
        </p:nvSpPr>
        <p:spPr>
          <a:xfrm>
            <a:off x="2847703" y="338114"/>
            <a:ext cx="3344091" cy="1077218"/>
          </a:xfrm>
          <a:prstGeom prst="rect">
            <a:avLst/>
          </a:prstGeom>
          <a:noFill/>
        </p:spPr>
        <p:txBody>
          <a:bodyPr wrap="square" rtlCol="0">
            <a:spAutoFit/>
          </a:bodyPr>
          <a:lstStyle/>
          <a:p>
            <a:pPr algn="ctr"/>
            <a:r>
              <a:rPr lang="en-US" sz="3200" dirty="0"/>
              <a:t>Picasso. </a:t>
            </a:r>
          </a:p>
          <a:p>
            <a:pPr algn="ctr"/>
            <a:r>
              <a:rPr lang="en-US" sz="3200" dirty="0"/>
              <a:t>Analytical Cubism</a:t>
            </a:r>
          </a:p>
        </p:txBody>
      </p:sp>
      <p:sp>
        <p:nvSpPr>
          <p:cNvPr id="20" name="TextBox 19">
            <a:extLst>
              <a:ext uri="{FF2B5EF4-FFF2-40B4-BE49-F238E27FC236}">
                <a16:creationId xmlns:a16="http://schemas.microsoft.com/office/drawing/2014/main" id="{0263DC01-4065-D74A-AB83-E4C69582FA1F}"/>
              </a:ext>
            </a:extLst>
          </p:cNvPr>
          <p:cNvSpPr txBox="1"/>
          <p:nvPr/>
        </p:nvSpPr>
        <p:spPr>
          <a:xfrm>
            <a:off x="6453051" y="182880"/>
            <a:ext cx="4349931" cy="369332"/>
          </a:xfrm>
          <a:prstGeom prst="rect">
            <a:avLst/>
          </a:prstGeom>
          <a:noFill/>
        </p:spPr>
        <p:txBody>
          <a:bodyPr wrap="square" rtlCol="0">
            <a:spAutoFit/>
          </a:bodyPr>
          <a:lstStyle/>
          <a:p>
            <a:pPr algn="r"/>
            <a:r>
              <a:rPr lang="en-US" i="1" dirty="0"/>
              <a:t>Portrait of </a:t>
            </a:r>
            <a:r>
              <a:rPr lang="en-US" i="1" dirty="0" err="1"/>
              <a:t>Ambroise</a:t>
            </a:r>
            <a:r>
              <a:rPr lang="en-US" i="1" dirty="0"/>
              <a:t> </a:t>
            </a:r>
            <a:r>
              <a:rPr lang="en-US" i="1" dirty="0" err="1"/>
              <a:t>Vollard</a:t>
            </a:r>
            <a:r>
              <a:rPr lang="en-US" i="1" dirty="0"/>
              <a:t>. </a:t>
            </a:r>
            <a:r>
              <a:rPr lang="en-US" dirty="0"/>
              <a:t>1910</a:t>
            </a:r>
          </a:p>
        </p:txBody>
      </p:sp>
    </p:spTree>
    <p:extLst>
      <p:ext uri="{BB962C8B-B14F-4D97-AF65-F5344CB8AC3E}">
        <p14:creationId xmlns:p14="http://schemas.microsoft.com/office/powerpoint/2010/main" val="3459798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175EEB26-8B9C-354A-8A7B-A57B6B94073E}"/>
              </a:ext>
            </a:extLst>
          </p:cNvPr>
          <p:cNvPicPr>
            <a:picLocks noChangeAspect="1"/>
          </p:cNvPicPr>
          <p:nvPr/>
        </p:nvPicPr>
        <p:blipFill>
          <a:blip r:embed="rId2"/>
          <a:stretch>
            <a:fillRect/>
          </a:stretch>
        </p:blipFill>
        <p:spPr>
          <a:xfrm>
            <a:off x="6421618" y="552745"/>
            <a:ext cx="5411562" cy="5878309"/>
          </a:xfrm>
          <a:prstGeom prst="rect">
            <a:avLst/>
          </a:prstGeom>
        </p:spPr>
      </p:pic>
      <p:pic>
        <p:nvPicPr>
          <p:cNvPr id="5" name="Picture 4">
            <a:extLst>
              <a:ext uri="{FF2B5EF4-FFF2-40B4-BE49-F238E27FC236}">
                <a16:creationId xmlns:a16="http://schemas.microsoft.com/office/drawing/2014/main" id="{BA388D3A-82D0-BA4E-8B0A-63995C6E78F9}"/>
              </a:ext>
            </a:extLst>
          </p:cNvPr>
          <p:cNvPicPr>
            <a:picLocks noChangeAspect="1"/>
          </p:cNvPicPr>
          <p:nvPr/>
        </p:nvPicPr>
        <p:blipFill>
          <a:blip r:embed="rId3"/>
          <a:stretch>
            <a:fillRect/>
          </a:stretch>
        </p:blipFill>
        <p:spPr>
          <a:xfrm>
            <a:off x="1796143" y="3779283"/>
            <a:ext cx="2743200" cy="2336800"/>
          </a:xfrm>
          <a:prstGeom prst="rect">
            <a:avLst/>
          </a:prstGeom>
        </p:spPr>
      </p:pic>
      <p:pic>
        <p:nvPicPr>
          <p:cNvPr id="7" name="Picture 6" descr="A picture containing indoor, building, ground&#10;&#10;Description automatically generated">
            <a:extLst>
              <a:ext uri="{FF2B5EF4-FFF2-40B4-BE49-F238E27FC236}">
                <a16:creationId xmlns:a16="http://schemas.microsoft.com/office/drawing/2014/main" id="{537F676C-1EFF-E541-BFDB-54539D5025FC}"/>
              </a:ext>
            </a:extLst>
          </p:cNvPr>
          <p:cNvPicPr>
            <a:picLocks noChangeAspect="1"/>
          </p:cNvPicPr>
          <p:nvPr/>
        </p:nvPicPr>
        <p:blipFill>
          <a:blip r:embed="rId4"/>
          <a:stretch>
            <a:fillRect/>
          </a:stretch>
        </p:blipFill>
        <p:spPr>
          <a:xfrm>
            <a:off x="4961073" y="562493"/>
            <a:ext cx="939800" cy="2565400"/>
          </a:xfrm>
          <a:prstGeom prst="rect">
            <a:avLst/>
          </a:prstGeom>
        </p:spPr>
      </p:pic>
      <p:pic>
        <p:nvPicPr>
          <p:cNvPr id="9" name="Picture 8" descr="A picture containing indoor, wall&#10;&#10;Description automatically generated">
            <a:extLst>
              <a:ext uri="{FF2B5EF4-FFF2-40B4-BE49-F238E27FC236}">
                <a16:creationId xmlns:a16="http://schemas.microsoft.com/office/drawing/2014/main" id="{4DC45DCB-4BFC-3241-9EBC-8BF1AB4F2409}"/>
              </a:ext>
            </a:extLst>
          </p:cNvPr>
          <p:cNvPicPr>
            <a:picLocks noChangeAspect="1"/>
          </p:cNvPicPr>
          <p:nvPr/>
        </p:nvPicPr>
        <p:blipFill>
          <a:blip r:embed="rId5"/>
          <a:stretch>
            <a:fillRect/>
          </a:stretch>
        </p:blipFill>
        <p:spPr>
          <a:xfrm>
            <a:off x="358820" y="562493"/>
            <a:ext cx="990600" cy="2362200"/>
          </a:xfrm>
          <a:prstGeom prst="rect">
            <a:avLst/>
          </a:prstGeom>
        </p:spPr>
      </p:pic>
      <p:sp>
        <p:nvSpPr>
          <p:cNvPr id="12" name="TextBox 11">
            <a:extLst>
              <a:ext uri="{FF2B5EF4-FFF2-40B4-BE49-F238E27FC236}">
                <a16:creationId xmlns:a16="http://schemas.microsoft.com/office/drawing/2014/main" id="{1E6CD461-D4D0-DB40-A4B5-9059FFE9BAD1}"/>
              </a:ext>
            </a:extLst>
          </p:cNvPr>
          <p:cNvSpPr txBox="1"/>
          <p:nvPr/>
        </p:nvSpPr>
        <p:spPr>
          <a:xfrm>
            <a:off x="1489166" y="431074"/>
            <a:ext cx="3357154" cy="1200329"/>
          </a:xfrm>
          <a:prstGeom prst="rect">
            <a:avLst/>
          </a:prstGeom>
          <a:noFill/>
        </p:spPr>
        <p:txBody>
          <a:bodyPr wrap="square" rtlCol="0">
            <a:spAutoFit/>
          </a:bodyPr>
          <a:lstStyle/>
          <a:p>
            <a:pPr algn="ctr"/>
            <a:r>
              <a:rPr lang="en-US" sz="2400" dirty="0">
                <a:solidFill>
                  <a:schemeClr val="bg1"/>
                </a:solidFill>
              </a:rPr>
              <a:t>Jean </a:t>
            </a:r>
            <a:r>
              <a:rPr lang="en-US" sz="2400" dirty="0" err="1">
                <a:solidFill>
                  <a:schemeClr val="bg1"/>
                </a:solidFill>
              </a:rPr>
              <a:t>Metzinger</a:t>
            </a:r>
            <a:endParaRPr lang="en-US" sz="2400" dirty="0">
              <a:solidFill>
                <a:schemeClr val="bg1"/>
              </a:solidFill>
            </a:endParaRPr>
          </a:p>
          <a:p>
            <a:pPr algn="ctr"/>
            <a:r>
              <a:rPr lang="en-US" sz="2400" i="1" dirty="0">
                <a:solidFill>
                  <a:schemeClr val="bg1"/>
                </a:solidFill>
              </a:rPr>
              <a:t>Le </a:t>
            </a:r>
            <a:r>
              <a:rPr lang="en-US" sz="2400" i="1" dirty="0" err="1">
                <a:solidFill>
                  <a:schemeClr val="bg1"/>
                </a:solidFill>
              </a:rPr>
              <a:t>goûter</a:t>
            </a:r>
            <a:r>
              <a:rPr lang="en-US" sz="2400" i="1" dirty="0">
                <a:solidFill>
                  <a:schemeClr val="bg1"/>
                </a:solidFill>
              </a:rPr>
              <a:t> (Tea Time) </a:t>
            </a:r>
          </a:p>
          <a:p>
            <a:pPr algn="ctr"/>
            <a:r>
              <a:rPr lang="en-US" sz="2400" dirty="0">
                <a:solidFill>
                  <a:schemeClr val="bg1"/>
                </a:solidFill>
              </a:rPr>
              <a:t>1911</a:t>
            </a:r>
          </a:p>
        </p:txBody>
      </p:sp>
    </p:spTree>
    <p:extLst>
      <p:ext uri="{BB962C8B-B14F-4D97-AF65-F5344CB8AC3E}">
        <p14:creationId xmlns:p14="http://schemas.microsoft.com/office/powerpoint/2010/main" val="3929109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C81877-D685-0D4C-A1B7-7E245C1FA08E}"/>
              </a:ext>
            </a:extLst>
          </p:cNvPr>
          <p:cNvSpPr>
            <a:spLocks noGrp="1"/>
          </p:cNvSpPr>
          <p:nvPr>
            <p:ph type="title"/>
          </p:nvPr>
        </p:nvSpPr>
        <p:spPr>
          <a:xfrm>
            <a:off x="130629" y="365125"/>
            <a:ext cx="3205267" cy="4494258"/>
          </a:xfrm>
        </p:spPr>
        <p:txBody>
          <a:bodyPr>
            <a:normAutofit/>
          </a:bodyPr>
          <a:lstStyle/>
          <a:p>
            <a:pPr algn="ctr"/>
            <a:r>
              <a:rPr lang="en-US" sz="3200" dirty="0"/>
              <a:t>Juan Gris </a:t>
            </a:r>
            <a:r>
              <a:rPr lang="en-US" sz="3200" i="1" dirty="0" err="1"/>
              <a:t>Fantomas</a:t>
            </a:r>
            <a:r>
              <a:rPr lang="en-US" sz="3200" dirty="0"/>
              <a:t> </a:t>
            </a:r>
            <a:r>
              <a:rPr lang="en-US" sz="2000" dirty="0"/>
              <a:t>1915</a:t>
            </a:r>
          </a:p>
        </p:txBody>
      </p:sp>
      <p:pic>
        <p:nvPicPr>
          <p:cNvPr id="10" name="Content Placeholder 9" descr="A picture containing floor, indoor, table&#10;&#10;Description automatically generated">
            <a:extLst>
              <a:ext uri="{FF2B5EF4-FFF2-40B4-BE49-F238E27FC236}">
                <a16:creationId xmlns:a16="http://schemas.microsoft.com/office/drawing/2014/main" id="{D6254A2F-06AE-0C47-93D9-CFE221098FC6}"/>
              </a:ext>
            </a:extLst>
          </p:cNvPr>
          <p:cNvPicPr>
            <a:picLocks noGrp="1" noChangeAspect="1"/>
          </p:cNvPicPr>
          <p:nvPr>
            <p:ph idx="1"/>
          </p:nvPr>
        </p:nvPicPr>
        <p:blipFill>
          <a:blip r:embed="rId2"/>
          <a:stretch>
            <a:fillRect/>
          </a:stretch>
        </p:blipFill>
        <p:spPr>
          <a:xfrm>
            <a:off x="3779459" y="212892"/>
            <a:ext cx="8160054" cy="6432215"/>
          </a:xfrm>
        </p:spPr>
      </p:pic>
    </p:spTree>
    <p:extLst>
      <p:ext uri="{BB962C8B-B14F-4D97-AF65-F5344CB8AC3E}">
        <p14:creationId xmlns:p14="http://schemas.microsoft.com/office/powerpoint/2010/main" val="149850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48D8-3248-134C-8216-CD3B7CC22F59}"/>
              </a:ext>
            </a:extLst>
          </p:cNvPr>
          <p:cNvSpPr>
            <a:spLocks noGrp="1"/>
          </p:cNvSpPr>
          <p:nvPr>
            <p:ph type="title"/>
          </p:nvPr>
        </p:nvSpPr>
        <p:spPr>
          <a:xfrm>
            <a:off x="839788" y="169817"/>
            <a:ext cx="10515600" cy="683465"/>
          </a:xfrm>
        </p:spPr>
        <p:txBody>
          <a:bodyPr>
            <a:normAutofit fontScale="90000"/>
          </a:bodyPr>
          <a:lstStyle/>
          <a:p>
            <a:pPr algn="ctr"/>
            <a:r>
              <a:rPr lang="en-US" dirty="0"/>
              <a:t>The breakdown of the image. </a:t>
            </a:r>
          </a:p>
        </p:txBody>
      </p:sp>
      <p:sp>
        <p:nvSpPr>
          <p:cNvPr id="3" name="Text Placeholder 2">
            <a:extLst>
              <a:ext uri="{FF2B5EF4-FFF2-40B4-BE49-F238E27FC236}">
                <a16:creationId xmlns:a16="http://schemas.microsoft.com/office/drawing/2014/main" id="{944191F8-1483-D842-B6F6-AF44D19FBBDE}"/>
              </a:ext>
            </a:extLst>
          </p:cNvPr>
          <p:cNvSpPr>
            <a:spLocks noGrp="1"/>
          </p:cNvSpPr>
          <p:nvPr>
            <p:ph type="body" idx="1"/>
          </p:nvPr>
        </p:nvSpPr>
        <p:spPr>
          <a:xfrm>
            <a:off x="1567544" y="992777"/>
            <a:ext cx="3398873" cy="587829"/>
          </a:xfrm>
        </p:spPr>
        <p:txBody>
          <a:bodyPr>
            <a:normAutofit fontScale="77500" lnSpcReduction="20000"/>
          </a:bodyPr>
          <a:lstStyle/>
          <a:p>
            <a:pPr algn="ctr"/>
            <a:r>
              <a:rPr lang="en-US" sz="2000" b="0" dirty="0">
                <a:latin typeface="+mj-lt"/>
              </a:rPr>
              <a:t>George Braque. </a:t>
            </a:r>
          </a:p>
          <a:p>
            <a:pPr algn="ctr"/>
            <a:r>
              <a:rPr lang="en-US" sz="2000" b="0" i="1" dirty="0">
                <a:latin typeface="+mj-lt"/>
              </a:rPr>
              <a:t>The Portuguese. </a:t>
            </a:r>
            <a:r>
              <a:rPr lang="en-US" sz="2000" b="0" dirty="0">
                <a:latin typeface="+mj-lt"/>
              </a:rPr>
              <a:t>1911</a:t>
            </a:r>
          </a:p>
        </p:txBody>
      </p:sp>
      <p:pic>
        <p:nvPicPr>
          <p:cNvPr id="8" name="Content Placeholder 7" descr="A picture containing building, outdoor, old, wall&#10;&#10;Description automatically generated">
            <a:extLst>
              <a:ext uri="{FF2B5EF4-FFF2-40B4-BE49-F238E27FC236}">
                <a16:creationId xmlns:a16="http://schemas.microsoft.com/office/drawing/2014/main" id="{1E092013-1BA4-0142-8966-26A7FDD7413B}"/>
              </a:ext>
            </a:extLst>
          </p:cNvPr>
          <p:cNvPicPr>
            <a:picLocks noGrp="1" noChangeAspect="1"/>
          </p:cNvPicPr>
          <p:nvPr>
            <p:ph sz="half" idx="2"/>
          </p:nvPr>
        </p:nvPicPr>
        <p:blipFill>
          <a:blip r:embed="rId2"/>
          <a:stretch>
            <a:fillRect/>
          </a:stretch>
        </p:blipFill>
        <p:spPr>
          <a:xfrm>
            <a:off x="1567544" y="1580606"/>
            <a:ext cx="3398873" cy="4982063"/>
          </a:xfrm>
        </p:spPr>
      </p:pic>
      <p:sp>
        <p:nvSpPr>
          <p:cNvPr id="5" name="Text Placeholder 4">
            <a:extLst>
              <a:ext uri="{FF2B5EF4-FFF2-40B4-BE49-F238E27FC236}">
                <a16:creationId xmlns:a16="http://schemas.microsoft.com/office/drawing/2014/main" id="{E4E4BE1F-88B6-694A-B2BA-D778EB1B236F}"/>
              </a:ext>
            </a:extLst>
          </p:cNvPr>
          <p:cNvSpPr>
            <a:spLocks noGrp="1"/>
          </p:cNvSpPr>
          <p:nvPr>
            <p:ph type="body" sz="quarter" idx="3"/>
          </p:nvPr>
        </p:nvSpPr>
        <p:spPr>
          <a:xfrm>
            <a:off x="6583681" y="853283"/>
            <a:ext cx="4771706" cy="727323"/>
          </a:xfrm>
        </p:spPr>
        <p:txBody>
          <a:bodyPr>
            <a:normAutofit fontScale="77500" lnSpcReduction="20000"/>
          </a:bodyPr>
          <a:lstStyle/>
          <a:p>
            <a:pPr algn="ctr"/>
            <a:r>
              <a:rPr lang="en-US" sz="2000" b="0" dirty="0">
                <a:latin typeface="+mj-lt"/>
              </a:rPr>
              <a:t>Pablo Picasso. </a:t>
            </a:r>
          </a:p>
          <a:p>
            <a:pPr algn="ctr"/>
            <a:r>
              <a:rPr lang="en-US" sz="2000" b="0" i="1" dirty="0">
                <a:latin typeface="+mj-lt"/>
              </a:rPr>
              <a:t>Portrait of Daniel Henry </a:t>
            </a:r>
            <a:r>
              <a:rPr lang="en-US" sz="2000" b="0" i="1" dirty="0" err="1">
                <a:latin typeface="+mj-lt"/>
              </a:rPr>
              <a:t>Kahnweiler</a:t>
            </a:r>
            <a:r>
              <a:rPr lang="en-US" sz="2000" b="0" i="1" dirty="0">
                <a:latin typeface="+mj-lt"/>
              </a:rPr>
              <a:t>. </a:t>
            </a:r>
            <a:r>
              <a:rPr lang="en-US" sz="2000" b="0" dirty="0">
                <a:latin typeface="+mj-lt"/>
              </a:rPr>
              <a:t>1910</a:t>
            </a:r>
          </a:p>
        </p:txBody>
      </p:sp>
      <p:pic>
        <p:nvPicPr>
          <p:cNvPr id="10" name="Content Placeholder 9" descr="An old stone building&#10;&#10;Description automatically generated">
            <a:extLst>
              <a:ext uri="{FF2B5EF4-FFF2-40B4-BE49-F238E27FC236}">
                <a16:creationId xmlns:a16="http://schemas.microsoft.com/office/drawing/2014/main" id="{A06A42BF-F443-F74B-BC2B-DF9567CC0D15}"/>
              </a:ext>
            </a:extLst>
          </p:cNvPr>
          <p:cNvPicPr>
            <a:picLocks noGrp="1" noChangeAspect="1"/>
          </p:cNvPicPr>
          <p:nvPr>
            <p:ph sz="quarter" idx="4"/>
          </p:nvPr>
        </p:nvPicPr>
        <p:blipFill>
          <a:blip r:embed="rId3"/>
          <a:stretch>
            <a:fillRect/>
          </a:stretch>
        </p:blipFill>
        <p:spPr>
          <a:xfrm>
            <a:off x="7222334" y="1580606"/>
            <a:ext cx="3569524" cy="4982063"/>
          </a:xfrm>
        </p:spPr>
      </p:pic>
    </p:spTree>
    <p:extLst>
      <p:ext uri="{BB962C8B-B14F-4D97-AF65-F5344CB8AC3E}">
        <p14:creationId xmlns:p14="http://schemas.microsoft.com/office/powerpoint/2010/main" val="3847433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2625-100D-D24C-BB00-CCB4C5E46E3B}"/>
              </a:ext>
            </a:extLst>
          </p:cNvPr>
          <p:cNvSpPr>
            <a:spLocks noGrp="1"/>
          </p:cNvSpPr>
          <p:nvPr>
            <p:ph type="title" idx="4294967295"/>
          </p:nvPr>
        </p:nvSpPr>
        <p:spPr>
          <a:xfrm>
            <a:off x="156755" y="404949"/>
            <a:ext cx="4376056" cy="2782388"/>
          </a:xfrm>
        </p:spPr>
        <p:txBody>
          <a:bodyPr>
            <a:normAutofit/>
          </a:bodyPr>
          <a:lstStyle/>
          <a:p>
            <a:pPr algn="ctr"/>
            <a:r>
              <a:rPr lang="en-US" sz="3600" dirty="0"/>
              <a:t>Synthetic Cubism. </a:t>
            </a:r>
            <a:br>
              <a:rPr lang="en-US" sz="3600" dirty="0"/>
            </a:br>
            <a:r>
              <a:rPr lang="en-US" sz="3600" dirty="0"/>
              <a:t>The building up of the image. </a:t>
            </a:r>
          </a:p>
        </p:txBody>
      </p:sp>
      <p:sp>
        <p:nvSpPr>
          <p:cNvPr id="3" name="Text Placeholder 2">
            <a:extLst>
              <a:ext uri="{FF2B5EF4-FFF2-40B4-BE49-F238E27FC236}">
                <a16:creationId xmlns:a16="http://schemas.microsoft.com/office/drawing/2014/main" id="{E108C0DB-94AC-A548-A8D2-17917745CF3A}"/>
              </a:ext>
            </a:extLst>
          </p:cNvPr>
          <p:cNvSpPr>
            <a:spLocks noGrp="1"/>
          </p:cNvSpPr>
          <p:nvPr>
            <p:ph type="body" idx="4294967295"/>
          </p:nvPr>
        </p:nvSpPr>
        <p:spPr>
          <a:xfrm>
            <a:off x="156755" y="5238207"/>
            <a:ext cx="4376056" cy="930458"/>
          </a:xfrm>
        </p:spPr>
        <p:txBody>
          <a:bodyPr>
            <a:normAutofit/>
          </a:bodyPr>
          <a:lstStyle/>
          <a:p>
            <a:pPr marL="0" indent="0" algn="r">
              <a:buNone/>
            </a:pPr>
            <a:r>
              <a:rPr lang="en-US" sz="2000" b="0" dirty="0">
                <a:latin typeface="+mj-lt"/>
              </a:rPr>
              <a:t>Pablo Picasso. </a:t>
            </a:r>
          </a:p>
          <a:p>
            <a:pPr marL="0" indent="0" algn="r">
              <a:buNone/>
            </a:pPr>
            <a:r>
              <a:rPr lang="en-US" sz="2000" b="0" i="1" dirty="0">
                <a:latin typeface="+mj-lt"/>
              </a:rPr>
              <a:t>Still Life with Chair caning. </a:t>
            </a:r>
            <a:r>
              <a:rPr lang="en-US" sz="2000" b="0" dirty="0">
                <a:latin typeface="+mj-lt"/>
              </a:rPr>
              <a:t>1912</a:t>
            </a:r>
          </a:p>
        </p:txBody>
      </p:sp>
      <p:pic>
        <p:nvPicPr>
          <p:cNvPr id="8" name="Content Placeholder 7" descr="A close up of a plate&#10;&#10;Description automatically generated">
            <a:extLst>
              <a:ext uri="{FF2B5EF4-FFF2-40B4-BE49-F238E27FC236}">
                <a16:creationId xmlns:a16="http://schemas.microsoft.com/office/drawing/2014/main" id="{85328941-BE21-1143-A9B9-91BFBE9F752C}"/>
              </a:ext>
            </a:extLst>
          </p:cNvPr>
          <p:cNvPicPr>
            <a:picLocks noGrp="1" noChangeAspect="1"/>
          </p:cNvPicPr>
          <p:nvPr>
            <p:ph sz="half" idx="4294967295"/>
          </p:nvPr>
        </p:nvPicPr>
        <p:blipFill>
          <a:blip r:embed="rId2"/>
          <a:stretch>
            <a:fillRect/>
          </a:stretch>
        </p:blipFill>
        <p:spPr>
          <a:xfrm>
            <a:off x="4532811" y="544074"/>
            <a:ext cx="7502434" cy="5959212"/>
          </a:xfrm>
        </p:spPr>
      </p:pic>
    </p:spTree>
    <p:extLst>
      <p:ext uri="{BB962C8B-B14F-4D97-AF65-F5344CB8AC3E}">
        <p14:creationId xmlns:p14="http://schemas.microsoft.com/office/powerpoint/2010/main" val="297491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7" name="Content Placeholder 9" descr="A wooden table&#10;&#10;Description automatically generated">
            <a:extLst>
              <a:ext uri="{FF2B5EF4-FFF2-40B4-BE49-F238E27FC236}">
                <a16:creationId xmlns:a16="http://schemas.microsoft.com/office/drawing/2014/main" id="{DAE793F1-19A3-304A-8A44-4FEABBFEE95B}"/>
              </a:ext>
            </a:extLst>
          </p:cNvPr>
          <p:cNvPicPr>
            <a:picLocks noChangeAspect="1"/>
          </p:cNvPicPr>
          <p:nvPr/>
        </p:nvPicPr>
        <p:blipFill>
          <a:blip r:embed="rId2"/>
          <a:stretch>
            <a:fillRect/>
          </a:stretch>
        </p:blipFill>
        <p:spPr>
          <a:xfrm>
            <a:off x="7190420" y="608223"/>
            <a:ext cx="4296186" cy="5291092"/>
          </a:xfrm>
          <a:prstGeom prst="rect">
            <a:avLst/>
          </a:prstGeom>
        </p:spPr>
      </p:pic>
      <p:sp>
        <p:nvSpPr>
          <p:cNvPr id="8" name="TextBox 7">
            <a:extLst>
              <a:ext uri="{FF2B5EF4-FFF2-40B4-BE49-F238E27FC236}">
                <a16:creationId xmlns:a16="http://schemas.microsoft.com/office/drawing/2014/main" id="{85427B8A-F18E-8749-A374-81F8C998C0AC}"/>
              </a:ext>
            </a:extLst>
          </p:cNvPr>
          <p:cNvSpPr txBox="1"/>
          <p:nvPr/>
        </p:nvSpPr>
        <p:spPr>
          <a:xfrm>
            <a:off x="7190419" y="5942000"/>
            <a:ext cx="4296185" cy="369332"/>
          </a:xfrm>
          <a:prstGeom prst="rect">
            <a:avLst/>
          </a:prstGeom>
          <a:noFill/>
        </p:spPr>
        <p:txBody>
          <a:bodyPr wrap="square" rtlCol="0">
            <a:spAutoFit/>
          </a:bodyPr>
          <a:lstStyle/>
          <a:p>
            <a:pPr algn="ctr"/>
            <a:r>
              <a:rPr lang="en-US" i="1" dirty="0">
                <a:solidFill>
                  <a:schemeClr val="bg1"/>
                </a:solidFill>
              </a:rPr>
              <a:t>Mandolin and Clarinet. </a:t>
            </a:r>
            <a:r>
              <a:rPr lang="en-US" dirty="0">
                <a:solidFill>
                  <a:schemeClr val="bg1"/>
                </a:solidFill>
              </a:rPr>
              <a:t>1913</a:t>
            </a:r>
          </a:p>
        </p:txBody>
      </p:sp>
      <p:pic>
        <p:nvPicPr>
          <p:cNvPr id="10" name="Picture 9">
            <a:extLst>
              <a:ext uri="{FF2B5EF4-FFF2-40B4-BE49-F238E27FC236}">
                <a16:creationId xmlns:a16="http://schemas.microsoft.com/office/drawing/2014/main" id="{6C658330-CD23-924E-A85D-732FB7373EFC}"/>
              </a:ext>
            </a:extLst>
          </p:cNvPr>
          <p:cNvPicPr>
            <a:picLocks noChangeAspect="1"/>
          </p:cNvPicPr>
          <p:nvPr/>
        </p:nvPicPr>
        <p:blipFill>
          <a:blip r:embed="rId3"/>
          <a:stretch>
            <a:fillRect/>
          </a:stretch>
        </p:blipFill>
        <p:spPr>
          <a:xfrm>
            <a:off x="1750423" y="967483"/>
            <a:ext cx="4049485" cy="5414352"/>
          </a:xfrm>
          <a:prstGeom prst="rect">
            <a:avLst/>
          </a:prstGeom>
        </p:spPr>
      </p:pic>
      <p:sp>
        <p:nvSpPr>
          <p:cNvPr id="11" name="TextBox 10">
            <a:extLst>
              <a:ext uri="{FF2B5EF4-FFF2-40B4-BE49-F238E27FC236}">
                <a16:creationId xmlns:a16="http://schemas.microsoft.com/office/drawing/2014/main" id="{F24DE853-F11D-DB43-BB00-6FC98E81DCAD}"/>
              </a:ext>
            </a:extLst>
          </p:cNvPr>
          <p:cNvSpPr txBox="1"/>
          <p:nvPr/>
        </p:nvSpPr>
        <p:spPr>
          <a:xfrm>
            <a:off x="195943" y="195942"/>
            <a:ext cx="6622868" cy="646331"/>
          </a:xfrm>
          <a:prstGeom prst="rect">
            <a:avLst/>
          </a:prstGeom>
          <a:noFill/>
        </p:spPr>
        <p:txBody>
          <a:bodyPr wrap="square" rtlCol="0">
            <a:spAutoFit/>
          </a:bodyPr>
          <a:lstStyle/>
          <a:p>
            <a:r>
              <a:rPr lang="en-US" sz="3600" dirty="0">
                <a:solidFill>
                  <a:schemeClr val="bg1"/>
                </a:solidFill>
              </a:rPr>
              <a:t>Picasso. Constructed Sculpture</a:t>
            </a:r>
          </a:p>
        </p:txBody>
      </p:sp>
      <p:sp>
        <p:nvSpPr>
          <p:cNvPr id="12" name="TextBox 11">
            <a:extLst>
              <a:ext uri="{FF2B5EF4-FFF2-40B4-BE49-F238E27FC236}">
                <a16:creationId xmlns:a16="http://schemas.microsoft.com/office/drawing/2014/main" id="{541C1A90-BDD4-C54F-A8A3-B63ABB5FA613}"/>
              </a:ext>
            </a:extLst>
          </p:cNvPr>
          <p:cNvSpPr txBox="1"/>
          <p:nvPr/>
        </p:nvSpPr>
        <p:spPr>
          <a:xfrm>
            <a:off x="0" y="2086816"/>
            <a:ext cx="1750423" cy="3970318"/>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lgn="r"/>
            <a:r>
              <a:rPr lang="en-US" i="1" dirty="0">
                <a:solidFill>
                  <a:schemeClr val="bg1"/>
                </a:solidFill>
              </a:rPr>
              <a:t>Guitar. </a:t>
            </a:r>
            <a:r>
              <a:rPr lang="en-US" dirty="0">
                <a:solidFill>
                  <a:schemeClr val="bg1"/>
                </a:solidFill>
              </a:rPr>
              <a:t>1912. </a:t>
            </a:r>
          </a:p>
        </p:txBody>
      </p:sp>
    </p:spTree>
    <p:extLst>
      <p:ext uri="{BB962C8B-B14F-4D97-AF65-F5344CB8AC3E}">
        <p14:creationId xmlns:p14="http://schemas.microsoft.com/office/powerpoint/2010/main" val="3903161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50C62A18-F916-2E41-BC7C-0FDC7E36C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8822" y="59652"/>
            <a:ext cx="3814355" cy="6738696"/>
          </a:xfrm>
          <a:prstGeom prst="rect">
            <a:avLst/>
          </a:prstGeom>
        </p:spPr>
      </p:pic>
    </p:spTree>
    <p:extLst>
      <p:ext uri="{BB962C8B-B14F-4D97-AF65-F5344CB8AC3E}">
        <p14:creationId xmlns:p14="http://schemas.microsoft.com/office/powerpoint/2010/main" val="3630920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817" y="627017"/>
            <a:ext cx="6257109" cy="2455817"/>
          </a:xfrm>
        </p:spPr>
        <p:txBody>
          <a:bodyPr>
            <a:normAutofit/>
          </a:bodyPr>
          <a:lstStyle/>
          <a:p>
            <a:pPr algn="ctr"/>
            <a:r>
              <a:rPr lang="en-GB" sz="2400" dirty="0">
                <a:solidFill>
                  <a:schemeClr val="bg1"/>
                </a:solidFill>
                <a:latin typeface="Calibri Light" panose="020F0302020204030204" pitchFamily="34" charset="0"/>
                <a:cs typeface="Calibri Light" panose="020F0302020204030204" pitchFamily="34" charset="0"/>
              </a:rPr>
              <a:t>Constantin Brancusi</a:t>
            </a:r>
            <a:br>
              <a:rPr lang="en-GB" sz="2400" dirty="0">
                <a:solidFill>
                  <a:schemeClr val="bg1"/>
                </a:solidFill>
                <a:latin typeface="Calibri Light" panose="020F0302020204030204" pitchFamily="34" charset="0"/>
                <a:cs typeface="Calibri Light" panose="020F0302020204030204" pitchFamily="34" charset="0"/>
              </a:rPr>
            </a:br>
            <a:r>
              <a:rPr lang="en-GB" sz="2400" i="1" dirty="0">
                <a:solidFill>
                  <a:schemeClr val="bg1"/>
                </a:solidFill>
                <a:latin typeface="Calibri Light" panose="020F0302020204030204" pitchFamily="34" charset="0"/>
                <a:cs typeface="Calibri Light" panose="020F0302020204030204" pitchFamily="34" charset="0"/>
              </a:rPr>
              <a:t>Bird in Space</a:t>
            </a:r>
            <a:br>
              <a:rPr lang="en-GB" sz="2400" i="1" dirty="0">
                <a:solidFill>
                  <a:schemeClr val="bg1"/>
                </a:solidFill>
                <a:latin typeface="Calibri Light" panose="020F0302020204030204" pitchFamily="34" charset="0"/>
                <a:cs typeface="Calibri Light" panose="020F0302020204030204" pitchFamily="34" charset="0"/>
              </a:rPr>
            </a:br>
            <a:r>
              <a:rPr lang="en-GB" sz="1800" dirty="0">
                <a:solidFill>
                  <a:schemeClr val="bg1"/>
                </a:solidFill>
                <a:latin typeface="Calibri Light" panose="020F0302020204030204" pitchFamily="34" charset="0"/>
                <a:cs typeface="Calibri Light" panose="020F0302020204030204" pitchFamily="34" charset="0"/>
              </a:rPr>
              <a:t>1923-1940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84124" y="59652"/>
            <a:ext cx="3814355" cy="6738696"/>
          </a:xfrm>
        </p:spPr>
      </p:pic>
    </p:spTree>
    <p:extLst>
      <p:ext uri="{BB962C8B-B14F-4D97-AF65-F5344CB8AC3E}">
        <p14:creationId xmlns:p14="http://schemas.microsoft.com/office/powerpoint/2010/main" val="26396675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D221-6A5E-354A-BAEA-67C21A29944B}"/>
              </a:ext>
            </a:extLst>
          </p:cNvPr>
          <p:cNvSpPr>
            <a:spLocks noGrp="1"/>
          </p:cNvSpPr>
          <p:nvPr>
            <p:ph type="title"/>
          </p:nvPr>
        </p:nvSpPr>
        <p:spPr>
          <a:xfrm>
            <a:off x="642551" y="4571217"/>
            <a:ext cx="10906453" cy="902826"/>
          </a:xfrm>
        </p:spPr>
        <p:txBody>
          <a:bodyPr vert="horz" lIns="91440" tIns="45720" rIns="91440" bIns="45720" rtlCol="0" anchor="b">
            <a:normAutofit/>
          </a:bodyPr>
          <a:lstStyle/>
          <a:p>
            <a:pPr algn="ctr"/>
            <a:r>
              <a:rPr lang="en-US" sz="4000" dirty="0">
                <a:solidFill>
                  <a:srgbClr val="FFFF00"/>
                </a:solidFill>
              </a:rPr>
              <a:t>De </a:t>
            </a:r>
            <a:r>
              <a:rPr lang="en-US" sz="4000" dirty="0" err="1">
                <a:solidFill>
                  <a:srgbClr val="FFFF00"/>
                </a:solidFill>
              </a:rPr>
              <a:t>Stijl</a:t>
            </a:r>
            <a:r>
              <a:rPr lang="en-US" sz="4000" dirty="0">
                <a:solidFill>
                  <a:srgbClr val="FFFF00"/>
                </a:solidFill>
              </a:rPr>
              <a:t>. Neo </a:t>
            </a:r>
            <a:r>
              <a:rPr lang="en-US" sz="4000" kern="1200" dirty="0" err="1">
                <a:solidFill>
                  <a:srgbClr val="FFFF00"/>
                </a:solidFill>
                <a:latin typeface="+mj-lt"/>
                <a:ea typeface="+mj-ea"/>
                <a:cs typeface="+mj-cs"/>
              </a:rPr>
              <a:t>Plasticism</a:t>
            </a:r>
            <a:r>
              <a:rPr lang="en-US" sz="4000" dirty="0">
                <a:solidFill>
                  <a:srgbClr val="FFFF00"/>
                </a:solidFill>
              </a:rPr>
              <a:t> and </a:t>
            </a:r>
            <a:r>
              <a:rPr lang="en-US" sz="4000" dirty="0" err="1">
                <a:solidFill>
                  <a:srgbClr val="FFFF00"/>
                </a:solidFill>
              </a:rPr>
              <a:t>Elementarism</a:t>
            </a:r>
            <a:r>
              <a:rPr lang="en-US" sz="4000" kern="1200" dirty="0">
                <a:solidFill>
                  <a:srgbClr val="FFFF00"/>
                </a:solidFill>
                <a:latin typeface="+mj-lt"/>
                <a:ea typeface="+mj-ea"/>
                <a:cs typeface="+mj-cs"/>
              </a:rPr>
              <a:t> </a:t>
            </a:r>
          </a:p>
        </p:txBody>
      </p:sp>
      <p:pic>
        <p:nvPicPr>
          <p:cNvPr id="14" name="Content Placeholder 13">
            <a:extLst>
              <a:ext uri="{FF2B5EF4-FFF2-40B4-BE49-F238E27FC236}">
                <a16:creationId xmlns:a16="http://schemas.microsoft.com/office/drawing/2014/main" id="{F7930CFC-7DEA-C548-801C-0C0110CF6D5E}"/>
              </a:ext>
            </a:extLst>
          </p:cNvPr>
          <p:cNvPicPr>
            <a:picLocks noGrp="1" noChangeAspect="1"/>
          </p:cNvPicPr>
          <p:nvPr>
            <p:ph idx="1"/>
          </p:nvPr>
        </p:nvPicPr>
        <p:blipFill rotWithShape="1">
          <a:blip r:embed="rId2"/>
          <a:srcRect t="1058" r="1" b="16848"/>
          <a:stretch/>
        </p:blipFill>
        <p:spPr>
          <a:xfrm>
            <a:off x="321628" y="320511"/>
            <a:ext cx="3794760" cy="3930978"/>
          </a:xfrm>
          <a:prstGeom prst="rect">
            <a:avLst/>
          </a:prstGeom>
        </p:spPr>
      </p:pic>
      <p:pic>
        <p:nvPicPr>
          <p:cNvPr id="8" name="Picture 7">
            <a:extLst>
              <a:ext uri="{FF2B5EF4-FFF2-40B4-BE49-F238E27FC236}">
                <a16:creationId xmlns:a16="http://schemas.microsoft.com/office/drawing/2014/main" id="{A2E6CB88-71C9-2942-97D1-089E0E54429D}"/>
              </a:ext>
            </a:extLst>
          </p:cNvPr>
          <p:cNvPicPr>
            <a:picLocks noChangeAspect="1"/>
          </p:cNvPicPr>
          <p:nvPr/>
        </p:nvPicPr>
        <p:blipFill rotWithShape="1">
          <a:blip r:embed="rId3"/>
          <a:srcRect r="3461" b="-5"/>
          <a:stretch/>
        </p:blipFill>
        <p:spPr>
          <a:xfrm>
            <a:off x="4198385" y="320511"/>
            <a:ext cx="3794760" cy="3930978"/>
          </a:xfrm>
          <a:prstGeom prst="rect">
            <a:avLst/>
          </a:prstGeom>
        </p:spPr>
      </p:pic>
      <p:pic>
        <p:nvPicPr>
          <p:cNvPr id="10" name="Picture 9">
            <a:extLst>
              <a:ext uri="{FF2B5EF4-FFF2-40B4-BE49-F238E27FC236}">
                <a16:creationId xmlns:a16="http://schemas.microsoft.com/office/drawing/2014/main" id="{4BDEAD68-1102-BD4F-8DA2-1C09ACA682F6}"/>
              </a:ext>
            </a:extLst>
          </p:cNvPr>
          <p:cNvPicPr>
            <a:picLocks noChangeAspect="1"/>
          </p:cNvPicPr>
          <p:nvPr/>
        </p:nvPicPr>
        <p:blipFill rotWithShape="1">
          <a:blip r:embed="rId4"/>
          <a:srcRect l="2036" r="6" b="6"/>
          <a:stretch/>
        </p:blipFill>
        <p:spPr>
          <a:xfrm>
            <a:off x="8075142" y="320511"/>
            <a:ext cx="3794760" cy="3930978"/>
          </a:xfrm>
          <a:prstGeom prst="rect">
            <a:avLst/>
          </a:prstGeom>
        </p:spPr>
      </p:pic>
      <p:cxnSp>
        <p:nvCxnSpPr>
          <p:cNvPr id="26" name="Straight Connector 25">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FCE8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395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123CA-B85B-0740-955E-C4137FEB0F36}"/>
              </a:ext>
            </a:extLst>
          </p:cNvPr>
          <p:cNvSpPr>
            <a:spLocks noGrp="1"/>
          </p:cNvSpPr>
          <p:nvPr>
            <p:ph type="title"/>
          </p:nvPr>
        </p:nvSpPr>
        <p:spPr>
          <a:xfrm>
            <a:off x="838200" y="365125"/>
            <a:ext cx="4501958" cy="5356053"/>
          </a:xfrm>
        </p:spPr>
        <p:txBody>
          <a:bodyPr>
            <a:normAutofit/>
          </a:bodyPr>
          <a:lstStyle/>
          <a:p>
            <a:pPr algn="ctr"/>
            <a:r>
              <a:rPr lang="en-US" sz="3200" dirty="0">
                <a:solidFill>
                  <a:schemeClr val="bg1"/>
                </a:solidFill>
              </a:rPr>
              <a:t>Piet Mondrian. </a:t>
            </a:r>
            <a:br>
              <a:rPr lang="en-US" sz="3200" dirty="0">
                <a:solidFill>
                  <a:schemeClr val="bg1"/>
                </a:solidFill>
              </a:rPr>
            </a:br>
            <a:r>
              <a:rPr lang="en-US" sz="3200" i="1" dirty="0">
                <a:solidFill>
                  <a:schemeClr val="bg1"/>
                </a:solidFill>
              </a:rPr>
              <a:t>Windmill in Sunlight. </a:t>
            </a:r>
            <a:br>
              <a:rPr lang="en-US" sz="3200" i="1" dirty="0">
                <a:solidFill>
                  <a:schemeClr val="bg1"/>
                </a:solidFill>
              </a:rPr>
            </a:br>
            <a:r>
              <a:rPr lang="en-US" sz="3200" dirty="0">
                <a:solidFill>
                  <a:schemeClr val="bg1"/>
                </a:solidFill>
              </a:rPr>
              <a:t>1908</a:t>
            </a:r>
          </a:p>
        </p:txBody>
      </p:sp>
      <p:pic>
        <p:nvPicPr>
          <p:cNvPr id="5" name="Content Placeholder 4">
            <a:extLst>
              <a:ext uri="{FF2B5EF4-FFF2-40B4-BE49-F238E27FC236}">
                <a16:creationId xmlns:a16="http://schemas.microsoft.com/office/drawing/2014/main" id="{F778EFB4-4A7A-E144-A465-7190009AC732}"/>
              </a:ext>
            </a:extLst>
          </p:cNvPr>
          <p:cNvPicPr>
            <a:picLocks noGrp="1" noChangeAspect="1"/>
          </p:cNvPicPr>
          <p:nvPr>
            <p:ph idx="1"/>
          </p:nvPr>
        </p:nvPicPr>
        <p:blipFill>
          <a:blip r:embed="rId2"/>
          <a:stretch>
            <a:fillRect/>
          </a:stretch>
        </p:blipFill>
        <p:spPr>
          <a:xfrm>
            <a:off x="6851843" y="207731"/>
            <a:ext cx="4798348" cy="6442538"/>
          </a:xfrm>
        </p:spPr>
      </p:pic>
    </p:spTree>
    <p:extLst>
      <p:ext uri="{BB962C8B-B14F-4D97-AF65-F5344CB8AC3E}">
        <p14:creationId xmlns:p14="http://schemas.microsoft.com/office/powerpoint/2010/main" val="3447068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32B2-22D4-1941-BFA3-AA07203540C1}"/>
              </a:ext>
            </a:extLst>
          </p:cNvPr>
          <p:cNvSpPr>
            <a:spLocks noGrp="1"/>
          </p:cNvSpPr>
          <p:nvPr>
            <p:ph type="title"/>
          </p:nvPr>
        </p:nvSpPr>
        <p:spPr/>
        <p:txBody>
          <a:bodyPr>
            <a:normAutofit/>
          </a:bodyPr>
          <a:lstStyle/>
          <a:p>
            <a:pPr algn="ctr"/>
            <a:r>
              <a:rPr lang="en-US" sz="2400" dirty="0">
                <a:solidFill>
                  <a:schemeClr val="bg1"/>
                </a:solidFill>
              </a:rPr>
              <a:t>Piet Mondrian. </a:t>
            </a:r>
            <a:br>
              <a:rPr lang="en-US" sz="2400" dirty="0">
                <a:solidFill>
                  <a:schemeClr val="bg1"/>
                </a:solidFill>
              </a:rPr>
            </a:br>
            <a:r>
              <a:rPr lang="en-US" sz="2400" i="1" dirty="0">
                <a:solidFill>
                  <a:schemeClr val="bg1"/>
                </a:solidFill>
              </a:rPr>
              <a:t>Study for Grey Tree. </a:t>
            </a:r>
            <a:r>
              <a:rPr lang="en-US" sz="1800" dirty="0">
                <a:solidFill>
                  <a:schemeClr val="bg1"/>
                </a:solidFill>
              </a:rPr>
              <a:t>1911</a:t>
            </a:r>
            <a:r>
              <a:rPr lang="en-US" sz="2400" dirty="0">
                <a:solidFill>
                  <a:schemeClr val="bg1"/>
                </a:solidFill>
              </a:rPr>
              <a:t>. - </a:t>
            </a:r>
            <a:r>
              <a:rPr lang="en-US" sz="2400" i="1" dirty="0">
                <a:solidFill>
                  <a:schemeClr val="bg1"/>
                </a:solidFill>
              </a:rPr>
              <a:t>Grey Tree. </a:t>
            </a:r>
            <a:r>
              <a:rPr lang="en-US" sz="1800" dirty="0">
                <a:solidFill>
                  <a:schemeClr val="bg1"/>
                </a:solidFill>
              </a:rPr>
              <a:t>1911</a:t>
            </a:r>
            <a:r>
              <a:rPr lang="en-US" sz="2400" dirty="0">
                <a:solidFill>
                  <a:schemeClr val="bg1"/>
                </a:solidFill>
              </a:rPr>
              <a:t>. - </a:t>
            </a:r>
            <a:r>
              <a:rPr lang="en-US" sz="2400" i="1" dirty="0">
                <a:solidFill>
                  <a:schemeClr val="bg1"/>
                </a:solidFill>
              </a:rPr>
              <a:t>Flowering Apple Tree. </a:t>
            </a:r>
            <a:r>
              <a:rPr lang="en-US" sz="1800" dirty="0">
                <a:solidFill>
                  <a:schemeClr val="bg1"/>
                </a:solidFill>
              </a:rPr>
              <a:t>1912</a:t>
            </a:r>
          </a:p>
        </p:txBody>
      </p:sp>
      <p:pic>
        <p:nvPicPr>
          <p:cNvPr id="5" name="Content Placeholder 4">
            <a:extLst>
              <a:ext uri="{FF2B5EF4-FFF2-40B4-BE49-F238E27FC236}">
                <a16:creationId xmlns:a16="http://schemas.microsoft.com/office/drawing/2014/main" id="{399ADAB1-FF1F-9D4C-978F-7CC14A8B9752}"/>
              </a:ext>
            </a:extLst>
          </p:cNvPr>
          <p:cNvPicPr>
            <a:picLocks noGrp="1" noChangeAspect="1"/>
          </p:cNvPicPr>
          <p:nvPr>
            <p:ph idx="1"/>
          </p:nvPr>
        </p:nvPicPr>
        <p:blipFill>
          <a:blip r:embed="rId2"/>
          <a:stretch>
            <a:fillRect/>
          </a:stretch>
        </p:blipFill>
        <p:spPr>
          <a:xfrm>
            <a:off x="838200" y="2382645"/>
            <a:ext cx="10515600" cy="2495892"/>
          </a:xfrm>
        </p:spPr>
      </p:pic>
    </p:spTree>
    <p:extLst>
      <p:ext uri="{BB962C8B-B14F-4D97-AF65-F5344CB8AC3E}">
        <p14:creationId xmlns:p14="http://schemas.microsoft.com/office/powerpoint/2010/main" val="6385155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9672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6A16-A1D3-6C4F-BC96-558B858AD065}"/>
              </a:ext>
            </a:extLst>
          </p:cNvPr>
          <p:cNvSpPr>
            <a:spLocks noGrp="1"/>
          </p:cNvSpPr>
          <p:nvPr>
            <p:ph type="title"/>
          </p:nvPr>
        </p:nvSpPr>
        <p:spPr>
          <a:xfrm>
            <a:off x="148281" y="352768"/>
            <a:ext cx="2397211" cy="5973891"/>
          </a:xfrm>
        </p:spPr>
        <p:txBody>
          <a:bodyPr>
            <a:normAutofit/>
          </a:bodyPr>
          <a:lstStyle/>
          <a:p>
            <a:r>
              <a:rPr lang="en-US" sz="2800" dirty="0"/>
              <a:t>Piet Mondrian. </a:t>
            </a:r>
            <a:r>
              <a:rPr lang="en-US" sz="2800" i="1" dirty="0"/>
              <a:t>Ocean 5</a:t>
            </a:r>
            <a:r>
              <a:rPr lang="en-US" sz="2800" dirty="0"/>
              <a:t>. </a:t>
            </a:r>
            <a:r>
              <a:rPr lang="en-US" sz="1800" dirty="0"/>
              <a:t>1914</a:t>
            </a:r>
          </a:p>
        </p:txBody>
      </p:sp>
      <p:pic>
        <p:nvPicPr>
          <p:cNvPr id="5" name="Content Placeholder 4">
            <a:extLst>
              <a:ext uri="{FF2B5EF4-FFF2-40B4-BE49-F238E27FC236}">
                <a16:creationId xmlns:a16="http://schemas.microsoft.com/office/drawing/2014/main" id="{6D1FA149-8ED9-3C43-9C3C-C9EE0B4A6EA8}"/>
              </a:ext>
            </a:extLst>
          </p:cNvPr>
          <p:cNvPicPr>
            <a:picLocks noGrp="1" noChangeAspect="1"/>
          </p:cNvPicPr>
          <p:nvPr>
            <p:ph idx="1"/>
          </p:nvPr>
        </p:nvPicPr>
        <p:blipFill>
          <a:blip r:embed="rId2"/>
          <a:stretch>
            <a:fillRect/>
          </a:stretch>
        </p:blipFill>
        <p:spPr>
          <a:xfrm>
            <a:off x="2787463" y="0"/>
            <a:ext cx="9391631" cy="6858000"/>
          </a:xfrm>
        </p:spPr>
      </p:pic>
    </p:spTree>
    <p:extLst>
      <p:ext uri="{BB962C8B-B14F-4D97-AF65-F5344CB8AC3E}">
        <p14:creationId xmlns:p14="http://schemas.microsoft.com/office/powerpoint/2010/main" val="3175189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2CA61-2B55-6549-BD57-C8534AC21C5F}"/>
              </a:ext>
            </a:extLst>
          </p:cNvPr>
          <p:cNvSpPr/>
          <p:nvPr/>
        </p:nvSpPr>
        <p:spPr>
          <a:xfrm>
            <a:off x="1075038" y="1865869"/>
            <a:ext cx="9860691" cy="3046988"/>
          </a:xfrm>
          <a:prstGeom prst="rect">
            <a:avLst/>
          </a:prstGeom>
        </p:spPr>
        <p:txBody>
          <a:bodyPr wrap="square">
            <a:spAutoFit/>
          </a:bodyPr>
          <a:lstStyle/>
          <a:p>
            <a:pPr>
              <a:spcAft>
                <a:spcPts val="0"/>
              </a:spcAft>
            </a:pPr>
            <a:r>
              <a:rPr lang="en-GB" sz="2400" dirty="0">
                <a:ea typeface="Calibri" panose="020F0502020204030204" pitchFamily="34" charset="0"/>
                <a:cs typeface="Times New Roman" panose="02020603050405020304" pitchFamily="18" charset="0"/>
              </a:rPr>
              <a:t>M.H.J. </a:t>
            </a:r>
            <a:r>
              <a:rPr lang="en-GB" sz="2400" dirty="0" err="1">
                <a:ea typeface="Calibri" panose="020F0502020204030204" pitchFamily="34" charset="0"/>
                <a:cs typeface="Times New Roman" panose="02020603050405020304" pitchFamily="18" charset="0"/>
              </a:rPr>
              <a:t>Schoenmaekers</a:t>
            </a:r>
            <a:endParaRPr lang="en-GB" sz="2400" dirty="0">
              <a:ea typeface="Calibri" panose="020F0502020204030204" pitchFamily="34" charset="0"/>
              <a:cs typeface="Times New Roman" panose="02020603050405020304" pitchFamily="18" charset="0"/>
            </a:endParaRPr>
          </a:p>
          <a:p>
            <a:pPr>
              <a:spcAft>
                <a:spcPts val="0"/>
              </a:spcAft>
            </a:pPr>
            <a:r>
              <a:rPr lang="en-GB" sz="2400" dirty="0">
                <a:ea typeface="Calibri" panose="020F0502020204030204" pitchFamily="34" charset="0"/>
                <a:cs typeface="Times New Roman" panose="02020603050405020304" pitchFamily="18" charset="0"/>
              </a:rPr>
              <a:t> </a:t>
            </a:r>
          </a:p>
          <a:p>
            <a:pPr>
              <a:spcAft>
                <a:spcPts val="0"/>
              </a:spcAft>
            </a:pPr>
            <a:r>
              <a:rPr lang="en-GB" sz="2400" dirty="0">
                <a:ea typeface="Calibri" panose="020F0502020204030204" pitchFamily="34" charset="0"/>
                <a:cs typeface="Times New Roman" panose="02020603050405020304" pitchFamily="18" charset="0"/>
              </a:rPr>
              <a:t>“The two  fundamental complete contraries which shape our earth are: the </a:t>
            </a:r>
            <a:r>
              <a:rPr lang="en-GB" sz="2400" b="1" dirty="0">
                <a:ea typeface="Calibri" panose="020F0502020204030204" pitchFamily="34" charset="0"/>
                <a:cs typeface="Times New Roman" panose="02020603050405020304" pitchFamily="18" charset="0"/>
              </a:rPr>
              <a:t>horizontal line of power</a:t>
            </a:r>
            <a:r>
              <a:rPr lang="en-GB" sz="2400" dirty="0">
                <a:ea typeface="Calibri" panose="020F0502020204030204" pitchFamily="34" charset="0"/>
                <a:cs typeface="Times New Roman" panose="02020603050405020304" pitchFamily="18" charset="0"/>
              </a:rPr>
              <a:t>, that is the course of the earth around the sun and the </a:t>
            </a:r>
            <a:r>
              <a:rPr lang="en-GB" sz="2400" b="1" dirty="0">
                <a:ea typeface="Calibri" panose="020F0502020204030204" pitchFamily="34" charset="0"/>
                <a:cs typeface="Times New Roman" panose="02020603050405020304" pitchFamily="18" charset="0"/>
              </a:rPr>
              <a:t>vertical spatial movement </a:t>
            </a:r>
            <a:r>
              <a:rPr lang="en-GB" sz="2400" dirty="0">
                <a:ea typeface="Calibri" panose="020F0502020204030204" pitchFamily="34" charset="0"/>
                <a:cs typeface="Times New Roman" panose="02020603050405020304" pitchFamily="18" charset="0"/>
              </a:rPr>
              <a:t>of rays that originates in the centre of the sun”. </a:t>
            </a:r>
          </a:p>
          <a:p>
            <a:pPr>
              <a:spcAft>
                <a:spcPts val="0"/>
              </a:spcAft>
            </a:pPr>
            <a:endParaRPr lang="en-GB" sz="2400" dirty="0">
              <a:ea typeface="Calibri" panose="020F0502020204030204" pitchFamily="34" charset="0"/>
              <a:cs typeface="Times New Roman" panose="02020603050405020304" pitchFamily="18" charset="0"/>
            </a:endParaRPr>
          </a:p>
          <a:p>
            <a:pPr>
              <a:spcAft>
                <a:spcPts val="0"/>
              </a:spcAft>
            </a:pPr>
            <a:r>
              <a:rPr lang="en-GB" sz="2400" dirty="0">
                <a:ea typeface="Calibri" panose="020F0502020204030204" pitchFamily="34" charset="0"/>
                <a:cs typeface="Times New Roman" panose="02020603050405020304" pitchFamily="18" charset="0"/>
              </a:rPr>
              <a:t>“The three principal colours are yellow, blue and red. They are the only colours existing”. </a:t>
            </a:r>
          </a:p>
        </p:txBody>
      </p:sp>
    </p:spTree>
    <p:extLst>
      <p:ext uri="{BB962C8B-B14F-4D97-AF65-F5344CB8AC3E}">
        <p14:creationId xmlns:p14="http://schemas.microsoft.com/office/powerpoint/2010/main" val="553913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CDBB-EB7B-394F-AFC5-EECA3B54CD51}"/>
              </a:ext>
            </a:extLst>
          </p:cNvPr>
          <p:cNvSpPr>
            <a:spLocks noGrp="1"/>
          </p:cNvSpPr>
          <p:nvPr>
            <p:ph type="title"/>
          </p:nvPr>
        </p:nvSpPr>
        <p:spPr>
          <a:xfrm>
            <a:off x="827903" y="365126"/>
            <a:ext cx="10525897" cy="957048"/>
          </a:xfrm>
        </p:spPr>
        <p:txBody>
          <a:bodyPr>
            <a:normAutofit/>
          </a:bodyPr>
          <a:lstStyle/>
          <a:p>
            <a:pPr algn="ctr"/>
            <a:r>
              <a:rPr lang="en-US" sz="2800" dirty="0">
                <a:solidFill>
                  <a:schemeClr val="bg1"/>
                </a:solidFill>
              </a:rPr>
              <a:t>Piet Mondrian. </a:t>
            </a:r>
            <a:br>
              <a:rPr lang="en-US" sz="2800" dirty="0">
                <a:solidFill>
                  <a:schemeClr val="bg1"/>
                </a:solidFill>
              </a:rPr>
            </a:br>
            <a:r>
              <a:rPr lang="en-US" sz="2800" i="1" dirty="0">
                <a:solidFill>
                  <a:schemeClr val="bg1"/>
                </a:solidFill>
              </a:rPr>
              <a:t>Composition in </a:t>
            </a:r>
            <a:r>
              <a:rPr lang="en-US" sz="2800" i="1" dirty="0" err="1">
                <a:solidFill>
                  <a:schemeClr val="bg1"/>
                </a:solidFill>
              </a:rPr>
              <a:t>Colour</a:t>
            </a:r>
            <a:r>
              <a:rPr lang="en-US" sz="2800" i="1" dirty="0">
                <a:solidFill>
                  <a:schemeClr val="bg1"/>
                </a:solidFill>
              </a:rPr>
              <a:t> A </a:t>
            </a:r>
            <a:r>
              <a:rPr lang="en-US" sz="2800" dirty="0">
                <a:solidFill>
                  <a:schemeClr val="bg1"/>
                </a:solidFill>
              </a:rPr>
              <a:t>and </a:t>
            </a:r>
            <a:r>
              <a:rPr lang="en-US" sz="2800" i="1" dirty="0">
                <a:solidFill>
                  <a:schemeClr val="bg1"/>
                </a:solidFill>
              </a:rPr>
              <a:t>Composition in </a:t>
            </a:r>
            <a:r>
              <a:rPr lang="en-US" sz="2800" i="1" dirty="0" err="1">
                <a:solidFill>
                  <a:schemeClr val="bg1"/>
                </a:solidFill>
              </a:rPr>
              <a:t>Colour</a:t>
            </a:r>
            <a:r>
              <a:rPr lang="en-US" sz="2800" i="1" dirty="0">
                <a:solidFill>
                  <a:schemeClr val="bg1"/>
                </a:solidFill>
              </a:rPr>
              <a:t> B</a:t>
            </a:r>
            <a:r>
              <a:rPr lang="en-US" sz="2800" dirty="0">
                <a:solidFill>
                  <a:schemeClr val="bg1"/>
                </a:solidFill>
              </a:rPr>
              <a:t>. </a:t>
            </a:r>
            <a:r>
              <a:rPr lang="en-US" sz="1800" dirty="0">
                <a:solidFill>
                  <a:schemeClr val="bg1"/>
                </a:solidFill>
              </a:rPr>
              <a:t>1917</a:t>
            </a:r>
          </a:p>
        </p:txBody>
      </p:sp>
      <p:pic>
        <p:nvPicPr>
          <p:cNvPr id="6" name="Content Placeholder 5">
            <a:extLst>
              <a:ext uri="{FF2B5EF4-FFF2-40B4-BE49-F238E27FC236}">
                <a16:creationId xmlns:a16="http://schemas.microsoft.com/office/drawing/2014/main" id="{53C99CCC-A294-0D4C-930E-8B30189E34FD}"/>
              </a:ext>
            </a:extLst>
          </p:cNvPr>
          <p:cNvPicPr>
            <a:picLocks noGrp="1" noChangeAspect="1"/>
          </p:cNvPicPr>
          <p:nvPr>
            <p:ph sz="half" idx="1"/>
          </p:nvPr>
        </p:nvPicPr>
        <p:blipFill>
          <a:blip r:embed="rId2"/>
          <a:stretch>
            <a:fillRect/>
          </a:stretch>
        </p:blipFill>
        <p:spPr>
          <a:xfrm>
            <a:off x="2207253" y="2612910"/>
            <a:ext cx="3222521" cy="3607300"/>
          </a:xfrm>
        </p:spPr>
      </p:pic>
      <p:pic>
        <p:nvPicPr>
          <p:cNvPr id="8" name="Content Placeholder 7">
            <a:extLst>
              <a:ext uri="{FF2B5EF4-FFF2-40B4-BE49-F238E27FC236}">
                <a16:creationId xmlns:a16="http://schemas.microsoft.com/office/drawing/2014/main" id="{305D8883-EEFB-764E-AB40-67382B47B40E}"/>
              </a:ext>
            </a:extLst>
          </p:cNvPr>
          <p:cNvPicPr>
            <a:picLocks noGrp="1" noChangeAspect="1"/>
          </p:cNvPicPr>
          <p:nvPr>
            <p:ph sz="half" idx="2"/>
          </p:nvPr>
        </p:nvPicPr>
        <p:blipFill>
          <a:blip r:embed="rId3"/>
          <a:stretch>
            <a:fillRect/>
          </a:stretch>
        </p:blipFill>
        <p:spPr>
          <a:xfrm>
            <a:off x="7179535" y="2656158"/>
            <a:ext cx="3153074" cy="3520803"/>
          </a:xfrm>
        </p:spPr>
      </p:pic>
      <p:sp>
        <p:nvSpPr>
          <p:cNvPr id="3" name="TextBox 2">
            <a:extLst>
              <a:ext uri="{FF2B5EF4-FFF2-40B4-BE49-F238E27FC236}">
                <a16:creationId xmlns:a16="http://schemas.microsoft.com/office/drawing/2014/main" id="{D33A9E3D-770A-A841-8783-8EE4211AE4E8}"/>
              </a:ext>
            </a:extLst>
          </p:cNvPr>
          <p:cNvSpPr txBox="1"/>
          <p:nvPr/>
        </p:nvSpPr>
        <p:spPr>
          <a:xfrm>
            <a:off x="1475734" y="1482811"/>
            <a:ext cx="9235698" cy="830997"/>
          </a:xfrm>
          <a:prstGeom prst="rect">
            <a:avLst/>
          </a:prstGeom>
          <a:noFill/>
        </p:spPr>
        <p:txBody>
          <a:bodyPr wrap="square" rtlCol="0">
            <a:spAutoFit/>
          </a:bodyPr>
          <a:lstStyle/>
          <a:p>
            <a:pPr algn="ctr"/>
            <a:r>
              <a:rPr lang="en-US" sz="2400" dirty="0">
                <a:solidFill>
                  <a:schemeClr val="bg1"/>
                </a:solidFill>
              </a:rPr>
              <a:t>The </a:t>
            </a:r>
            <a:r>
              <a:rPr lang="en-US" sz="2400" dirty="0" err="1">
                <a:solidFill>
                  <a:schemeClr val="bg1"/>
                </a:solidFill>
              </a:rPr>
              <a:t>colours</a:t>
            </a:r>
            <a:r>
              <a:rPr lang="en-US" sz="2400" dirty="0">
                <a:solidFill>
                  <a:schemeClr val="bg1"/>
                </a:solidFill>
              </a:rPr>
              <a:t> of nature cannot be reproduced on canvas. Instinctively, I felt that painting had to find a new way to express the beauty of nature. </a:t>
            </a:r>
          </a:p>
        </p:txBody>
      </p:sp>
    </p:spTree>
    <p:extLst>
      <p:ext uri="{BB962C8B-B14F-4D97-AF65-F5344CB8AC3E}">
        <p14:creationId xmlns:p14="http://schemas.microsoft.com/office/powerpoint/2010/main" val="585987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3A3183C-7E86-AC47-ACFD-008BDDA6AA17}"/>
              </a:ext>
            </a:extLst>
          </p:cNvPr>
          <p:cNvPicPr>
            <a:picLocks noChangeAspect="1"/>
          </p:cNvPicPr>
          <p:nvPr/>
        </p:nvPicPr>
        <p:blipFill>
          <a:blip r:embed="rId2"/>
          <a:stretch>
            <a:fillRect/>
          </a:stretch>
        </p:blipFill>
        <p:spPr>
          <a:xfrm>
            <a:off x="1211477" y="1459561"/>
            <a:ext cx="3764615" cy="4728085"/>
          </a:xfrm>
          <a:prstGeom prst="rect">
            <a:avLst/>
          </a:prstGeom>
        </p:spPr>
      </p:pic>
      <p:pic>
        <p:nvPicPr>
          <p:cNvPr id="17" name="Picture 16">
            <a:extLst>
              <a:ext uri="{FF2B5EF4-FFF2-40B4-BE49-F238E27FC236}">
                <a16:creationId xmlns:a16="http://schemas.microsoft.com/office/drawing/2014/main" id="{BBBE2199-0D8D-414F-BEDD-F781C9B84968}"/>
              </a:ext>
            </a:extLst>
          </p:cNvPr>
          <p:cNvPicPr>
            <a:picLocks noChangeAspect="1"/>
          </p:cNvPicPr>
          <p:nvPr/>
        </p:nvPicPr>
        <p:blipFill>
          <a:blip r:embed="rId3"/>
          <a:stretch>
            <a:fillRect/>
          </a:stretch>
        </p:blipFill>
        <p:spPr>
          <a:xfrm>
            <a:off x="8674958" y="571500"/>
            <a:ext cx="2552700" cy="5715000"/>
          </a:xfrm>
          <a:prstGeom prst="rect">
            <a:avLst/>
          </a:prstGeom>
        </p:spPr>
      </p:pic>
      <p:sp>
        <p:nvSpPr>
          <p:cNvPr id="18" name="TextBox 17">
            <a:extLst>
              <a:ext uri="{FF2B5EF4-FFF2-40B4-BE49-F238E27FC236}">
                <a16:creationId xmlns:a16="http://schemas.microsoft.com/office/drawing/2014/main" id="{AA47A4F5-F0C0-2441-8AE2-319FAD3018A1}"/>
              </a:ext>
            </a:extLst>
          </p:cNvPr>
          <p:cNvSpPr txBox="1"/>
          <p:nvPr/>
        </p:nvSpPr>
        <p:spPr>
          <a:xfrm>
            <a:off x="1211477" y="308919"/>
            <a:ext cx="3764615" cy="830997"/>
          </a:xfrm>
          <a:prstGeom prst="rect">
            <a:avLst/>
          </a:prstGeom>
          <a:noFill/>
        </p:spPr>
        <p:txBody>
          <a:bodyPr wrap="square" rtlCol="0">
            <a:spAutoFit/>
          </a:bodyPr>
          <a:lstStyle/>
          <a:p>
            <a:pPr algn="ctr"/>
            <a:r>
              <a:rPr lang="en-US" sz="2400" dirty="0">
                <a:solidFill>
                  <a:schemeClr val="bg1"/>
                </a:solidFill>
                <a:latin typeface="+mj-lt"/>
              </a:rPr>
              <a:t>Bart van der </a:t>
            </a:r>
            <a:r>
              <a:rPr lang="en-US" sz="2400" dirty="0" err="1">
                <a:solidFill>
                  <a:schemeClr val="bg1"/>
                </a:solidFill>
                <a:latin typeface="+mj-lt"/>
              </a:rPr>
              <a:t>Leck</a:t>
            </a:r>
            <a:r>
              <a:rPr lang="en-US" sz="2400" dirty="0">
                <a:solidFill>
                  <a:schemeClr val="bg1"/>
                </a:solidFill>
                <a:latin typeface="+mj-lt"/>
              </a:rPr>
              <a:t>. </a:t>
            </a:r>
          </a:p>
          <a:p>
            <a:pPr algn="ctr"/>
            <a:r>
              <a:rPr lang="en-US" sz="2400" i="1" dirty="0">
                <a:solidFill>
                  <a:schemeClr val="bg1"/>
                </a:solidFill>
                <a:latin typeface="+mj-lt"/>
              </a:rPr>
              <a:t>Geometric Composition. </a:t>
            </a:r>
            <a:r>
              <a:rPr lang="en-US" dirty="0">
                <a:solidFill>
                  <a:schemeClr val="bg1"/>
                </a:solidFill>
                <a:latin typeface="+mj-lt"/>
              </a:rPr>
              <a:t>1918 </a:t>
            </a:r>
          </a:p>
        </p:txBody>
      </p:sp>
      <p:sp>
        <p:nvSpPr>
          <p:cNvPr id="19" name="TextBox 18">
            <a:extLst>
              <a:ext uri="{FF2B5EF4-FFF2-40B4-BE49-F238E27FC236}">
                <a16:creationId xmlns:a16="http://schemas.microsoft.com/office/drawing/2014/main" id="{C89EF11B-74D4-BC46-BC3C-3F60C7711808}"/>
              </a:ext>
            </a:extLst>
          </p:cNvPr>
          <p:cNvSpPr txBox="1"/>
          <p:nvPr/>
        </p:nvSpPr>
        <p:spPr>
          <a:xfrm>
            <a:off x="5671751" y="5214551"/>
            <a:ext cx="3003207" cy="830997"/>
          </a:xfrm>
          <a:prstGeom prst="rect">
            <a:avLst/>
          </a:prstGeom>
          <a:noFill/>
        </p:spPr>
        <p:txBody>
          <a:bodyPr wrap="square" rtlCol="0">
            <a:spAutoFit/>
          </a:bodyPr>
          <a:lstStyle/>
          <a:p>
            <a:pPr algn="ctr"/>
            <a:r>
              <a:rPr lang="en-US" sz="2400" dirty="0">
                <a:solidFill>
                  <a:schemeClr val="bg1"/>
                </a:solidFill>
                <a:latin typeface="+mj-lt"/>
              </a:rPr>
              <a:t>Theo van </a:t>
            </a:r>
            <a:r>
              <a:rPr lang="en-US" sz="2400" dirty="0" err="1">
                <a:solidFill>
                  <a:schemeClr val="bg1"/>
                </a:solidFill>
                <a:latin typeface="+mj-lt"/>
              </a:rPr>
              <a:t>Doesburg</a:t>
            </a:r>
            <a:r>
              <a:rPr lang="en-US" sz="2400" dirty="0">
                <a:solidFill>
                  <a:schemeClr val="bg1"/>
                </a:solidFill>
                <a:latin typeface="+mj-lt"/>
              </a:rPr>
              <a:t>. </a:t>
            </a:r>
            <a:r>
              <a:rPr lang="en-US" sz="2400" i="1" dirty="0">
                <a:solidFill>
                  <a:schemeClr val="bg1"/>
                </a:solidFill>
                <a:latin typeface="+mj-lt"/>
              </a:rPr>
              <a:t>Russian Dancer.  </a:t>
            </a:r>
            <a:r>
              <a:rPr lang="en-US" dirty="0">
                <a:solidFill>
                  <a:schemeClr val="bg1"/>
                </a:solidFill>
                <a:latin typeface="+mj-lt"/>
              </a:rPr>
              <a:t>1918. </a:t>
            </a:r>
          </a:p>
        </p:txBody>
      </p:sp>
    </p:spTree>
    <p:extLst>
      <p:ext uri="{BB962C8B-B14F-4D97-AF65-F5344CB8AC3E}">
        <p14:creationId xmlns:p14="http://schemas.microsoft.com/office/powerpoint/2010/main" val="27864794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FE0022-BA74-574D-82EE-919F0E39D557}"/>
              </a:ext>
            </a:extLst>
          </p:cNvPr>
          <p:cNvPicPr>
            <a:picLocks noChangeAspect="1"/>
          </p:cNvPicPr>
          <p:nvPr/>
        </p:nvPicPr>
        <p:blipFill>
          <a:blip r:embed="rId2"/>
          <a:stretch>
            <a:fillRect/>
          </a:stretch>
        </p:blipFill>
        <p:spPr>
          <a:xfrm>
            <a:off x="630194" y="1230119"/>
            <a:ext cx="4850027" cy="5428972"/>
          </a:xfrm>
          <a:prstGeom prst="rect">
            <a:avLst/>
          </a:prstGeom>
        </p:spPr>
      </p:pic>
      <p:pic>
        <p:nvPicPr>
          <p:cNvPr id="5" name="Picture 4">
            <a:extLst>
              <a:ext uri="{FF2B5EF4-FFF2-40B4-BE49-F238E27FC236}">
                <a16:creationId xmlns:a16="http://schemas.microsoft.com/office/drawing/2014/main" id="{F9FE7D6B-B215-6E43-9347-B303CBB06D1B}"/>
              </a:ext>
            </a:extLst>
          </p:cNvPr>
          <p:cNvPicPr>
            <a:picLocks noChangeAspect="1"/>
          </p:cNvPicPr>
          <p:nvPr/>
        </p:nvPicPr>
        <p:blipFill>
          <a:blip r:embed="rId3"/>
          <a:stretch>
            <a:fillRect/>
          </a:stretch>
        </p:blipFill>
        <p:spPr>
          <a:xfrm>
            <a:off x="6280952" y="1230119"/>
            <a:ext cx="5350291" cy="5428972"/>
          </a:xfrm>
          <a:prstGeom prst="rect">
            <a:avLst/>
          </a:prstGeom>
        </p:spPr>
      </p:pic>
      <p:sp>
        <p:nvSpPr>
          <p:cNvPr id="6" name="TextBox 5">
            <a:extLst>
              <a:ext uri="{FF2B5EF4-FFF2-40B4-BE49-F238E27FC236}">
                <a16:creationId xmlns:a16="http://schemas.microsoft.com/office/drawing/2014/main" id="{77457EAA-AFE6-E044-8641-FC7B4D8A70B5}"/>
              </a:ext>
            </a:extLst>
          </p:cNvPr>
          <p:cNvSpPr txBox="1"/>
          <p:nvPr/>
        </p:nvSpPr>
        <p:spPr>
          <a:xfrm>
            <a:off x="630194" y="321276"/>
            <a:ext cx="4850027" cy="461665"/>
          </a:xfrm>
          <a:prstGeom prst="rect">
            <a:avLst/>
          </a:prstGeom>
          <a:noFill/>
        </p:spPr>
        <p:txBody>
          <a:bodyPr wrap="square" rtlCol="0">
            <a:spAutoFit/>
          </a:bodyPr>
          <a:lstStyle/>
          <a:p>
            <a:pPr algn="ctr"/>
            <a:r>
              <a:rPr lang="en-US" sz="2400" dirty="0">
                <a:latin typeface="+mj-lt"/>
              </a:rPr>
              <a:t>Bart van der </a:t>
            </a:r>
            <a:r>
              <a:rPr lang="en-US" sz="2400" dirty="0" err="1">
                <a:latin typeface="+mj-lt"/>
              </a:rPr>
              <a:t>Leck</a:t>
            </a:r>
            <a:r>
              <a:rPr lang="en-US" sz="2400" dirty="0">
                <a:latin typeface="+mj-lt"/>
              </a:rPr>
              <a:t>. </a:t>
            </a:r>
            <a:r>
              <a:rPr lang="en-US" sz="2400" i="1" dirty="0">
                <a:latin typeface="+mj-lt"/>
              </a:rPr>
              <a:t>The Drinker. </a:t>
            </a:r>
            <a:r>
              <a:rPr lang="en-US" sz="2400" dirty="0">
                <a:latin typeface="+mj-lt"/>
              </a:rPr>
              <a:t>1919. </a:t>
            </a:r>
          </a:p>
        </p:txBody>
      </p:sp>
      <p:sp>
        <p:nvSpPr>
          <p:cNvPr id="7" name="TextBox 6">
            <a:extLst>
              <a:ext uri="{FF2B5EF4-FFF2-40B4-BE49-F238E27FC236}">
                <a16:creationId xmlns:a16="http://schemas.microsoft.com/office/drawing/2014/main" id="{57833E63-6B08-7549-98C2-51B0EBB51B76}"/>
              </a:ext>
            </a:extLst>
          </p:cNvPr>
          <p:cNvSpPr txBox="1"/>
          <p:nvPr/>
        </p:nvSpPr>
        <p:spPr>
          <a:xfrm>
            <a:off x="6280952" y="321277"/>
            <a:ext cx="5350291" cy="830997"/>
          </a:xfrm>
          <a:prstGeom prst="rect">
            <a:avLst/>
          </a:prstGeom>
          <a:noFill/>
        </p:spPr>
        <p:txBody>
          <a:bodyPr wrap="square" rtlCol="0">
            <a:spAutoFit/>
          </a:bodyPr>
          <a:lstStyle/>
          <a:p>
            <a:pPr algn="ctr"/>
            <a:r>
              <a:rPr lang="en-US" sz="2400" dirty="0">
                <a:latin typeface="+mj-lt"/>
              </a:rPr>
              <a:t>Theo van </a:t>
            </a:r>
            <a:r>
              <a:rPr lang="en-US" sz="2400" dirty="0" err="1">
                <a:latin typeface="+mj-lt"/>
              </a:rPr>
              <a:t>Doesburg</a:t>
            </a:r>
            <a:r>
              <a:rPr lang="en-US" sz="2400" dirty="0">
                <a:latin typeface="+mj-lt"/>
              </a:rPr>
              <a:t>. </a:t>
            </a:r>
          </a:p>
          <a:p>
            <a:pPr algn="ctr"/>
            <a:r>
              <a:rPr lang="en-US" sz="2400" i="1" dirty="0">
                <a:latin typeface="+mj-lt"/>
              </a:rPr>
              <a:t>Contra-composition V. </a:t>
            </a:r>
            <a:r>
              <a:rPr lang="en-US" sz="2400" dirty="0">
                <a:latin typeface="+mj-lt"/>
              </a:rPr>
              <a:t>1924. </a:t>
            </a:r>
          </a:p>
        </p:txBody>
      </p:sp>
    </p:spTree>
    <p:extLst>
      <p:ext uri="{BB962C8B-B14F-4D97-AF65-F5344CB8AC3E}">
        <p14:creationId xmlns:p14="http://schemas.microsoft.com/office/powerpoint/2010/main" val="3074287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16948-546F-104D-A0C7-757401D89493}"/>
              </a:ext>
            </a:extLst>
          </p:cNvPr>
          <p:cNvSpPr>
            <a:spLocks noGrp="1"/>
          </p:cNvSpPr>
          <p:nvPr>
            <p:ph type="title"/>
          </p:nvPr>
        </p:nvSpPr>
        <p:spPr>
          <a:xfrm>
            <a:off x="836612" y="365126"/>
            <a:ext cx="10518776" cy="907622"/>
          </a:xfrm>
        </p:spPr>
        <p:txBody>
          <a:bodyPr>
            <a:normAutofit/>
          </a:bodyPr>
          <a:lstStyle/>
          <a:p>
            <a:pPr algn="ctr"/>
            <a:r>
              <a:rPr lang="en-US" sz="3600" dirty="0">
                <a:solidFill>
                  <a:schemeClr val="bg1"/>
                </a:solidFill>
              </a:rPr>
              <a:t>Gerrit Rietveld. 3D de </a:t>
            </a:r>
            <a:r>
              <a:rPr lang="en-US" sz="3600" dirty="0" err="1">
                <a:solidFill>
                  <a:schemeClr val="bg1"/>
                </a:solidFill>
              </a:rPr>
              <a:t>Stijl</a:t>
            </a:r>
            <a:r>
              <a:rPr lang="en-US" sz="3600" dirty="0">
                <a:solidFill>
                  <a:schemeClr val="bg1"/>
                </a:solidFill>
              </a:rPr>
              <a:t>. </a:t>
            </a:r>
          </a:p>
        </p:txBody>
      </p:sp>
      <p:sp>
        <p:nvSpPr>
          <p:cNvPr id="3" name="Text Placeholder 2">
            <a:extLst>
              <a:ext uri="{FF2B5EF4-FFF2-40B4-BE49-F238E27FC236}">
                <a16:creationId xmlns:a16="http://schemas.microsoft.com/office/drawing/2014/main" id="{BC55A596-12DF-D147-A9AF-0DE36FDF41E3}"/>
              </a:ext>
            </a:extLst>
          </p:cNvPr>
          <p:cNvSpPr>
            <a:spLocks noGrp="1"/>
          </p:cNvSpPr>
          <p:nvPr>
            <p:ph type="body" idx="1"/>
          </p:nvPr>
        </p:nvSpPr>
        <p:spPr>
          <a:xfrm>
            <a:off x="525894" y="1179513"/>
            <a:ext cx="3995308" cy="612217"/>
          </a:xfrm>
        </p:spPr>
        <p:txBody>
          <a:bodyPr>
            <a:normAutofit/>
          </a:bodyPr>
          <a:lstStyle/>
          <a:p>
            <a:pPr algn="ctr"/>
            <a:r>
              <a:rPr lang="en-US" sz="2000" b="0" dirty="0">
                <a:solidFill>
                  <a:schemeClr val="bg1"/>
                </a:solidFill>
                <a:latin typeface="+mj-lt"/>
              </a:rPr>
              <a:t>Red and Blue Chair. 1917</a:t>
            </a:r>
          </a:p>
        </p:txBody>
      </p:sp>
      <p:pic>
        <p:nvPicPr>
          <p:cNvPr id="8" name="Content Placeholder 7">
            <a:extLst>
              <a:ext uri="{FF2B5EF4-FFF2-40B4-BE49-F238E27FC236}">
                <a16:creationId xmlns:a16="http://schemas.microsoft.com/office/drawing/2014/main" id="{C0976B38-D305-094B-ACE6-F9C5ABEB4CD8}"/>
              </a:ext>
            </a:extLst>
          </p:cNvPr>
          <p:cNvPicPr>
            <a:picLocks noGrp="1" noChangeAspect="1"/>
          </p:cNvPicPr>
          <p:nvPr>
            <p:ph sz="half" idx="2"/>
          </p:nvPr>
        </p:nvPicPr>
        <p:blipFill>
          <a:blip r:embed="rId2"/>
          <a:stretch>
            <a:fillRect/>
          </a:stretch>
        </p:blipFill>
        <p:spPr>
          <a:xfrm>
            <a:off x="525893" y="2087135"/>
            <a:ext cx="3995307" cy="3995307"/>
          </a:xfrm>
        </p:spPr>
      </p:pic>
      <p:sp>
        <p:nvSpPr>
          <p:cNvPr id="5" name="Text Placeholder 4">
            <a:extLst>
              <a:ext uri="{FF2B5EF4-FFF2-40B4-BE49-F238E27FC236}">
                <a16:creationId xmlns:a16="http://schemas.microsoft.com/office/drawing/2014/main" id="{BABB65C3-6027-C94F-BBDB-76A09E271F82}"/>
              </a:ext>
            </a:extLst>
          </p:cNvPr>
          <p:cNvSpPr>
            <a:spLocks noGrp="1"/>
          </p:cNvSpPr>
          <p:nvPr>
            <p:ph type="body" sz="quarter" idx="3"/>
          </p:nvPr>
        </p:nvSpPr>
        <p:spPr>
          <a:xfrm>
            <a:off x="4831920" y="1179513"/>
            <a:ext cx="7070224" cy="612217"/>
          </a:xfrm>
        </p:spPr>
        <p:txBody>
          <a:bodyPr>
            <a:normAutofit/>
          </a:bodyPr>
          <a:lstStyle/>
          <a:p>
            <a:pPr algn="ctr"/>
            <a:r>
              <a:rPr lang="en-US" sz="2000" b="0" dirty="0">
                <a:solidFill>
                  <a:schemeClr val="bg1"/>
                </a:solidFill>
                <a:latin typeface="+mj-lt"/>
              </a:rPr>
              <a:t>Rietveld-Schroder House, Utrecht. 1924</a:t>
            </a:r>
          </a:p>
        </p:txBody>
      </p:sp>
      <p:pic>
        <p:nvPicPr>
          <p:cNvPr id="10" name="Content Placeholder 9">
            <a:extLst>
              <a:ext uri="{FF2B5EF4-FFF2-40B4-BE49-F238E27FC236}">
                <a16:creationId xmlns:a16="http://schemas.microsoft.com/office/drawing/2014/main" id="{02EACE1F-1EF8-9947-A96A-1C5C18C50836}"/>
              </a:ext>
            </a:extLst>
          </p:cNvPr>
          <p:cNvPicPr>
            <a:picLocks noGrp="1" noChangeAspect="1"/>
          </p:cNvPicPr>
          <p:nvPr>
            <p:ph sz="quarter" idx="4"/>
          </p:nvPr>
        </p:nvPicPr>
        <p:blipFill>
          <a:blip r:embed="rId3"/>
          <a:stretch>
            <a:fillRect/>
          </a:stretch>
        </p:blipFill>
        <p:spPr>
          <a:xfrm>
            <a:off x="4799377" y="2087135"/>
            <a:ext cx="7102768" cy="3995307"/>
          </a:xfrm>
        </p:spPr>
      </p:pic>
    </p:spTree>
    <p:extLst>
      <p:ext uri="{BB962C8B-B14F-4D97-AF65-F5344CB8AC3E}">
        <p14:creationId xmlns:p14="http://schemas.microsoft.com/office/powerpoint/2010/main" val="3444763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2EB405C2-D045-2D47-870D-AD57C0F5B5AA}"/>
              </a:ext>
            </a:extLst>
          </p:cNvPr>
          <p:cNvSpPr>
            <a:spLocks noGrp="1"/>
          </p:cNvSpPr>
          <p:nvPr>
            <p:ph type="title"/>
          </p:nvPr>
        </p:nvSpPr>
        <p:spPr>
          <a:xfrm>
            <a:off x="839788" y="190485"/>
            <a:ext cx="10515600" cy="630839"/>
          </a:xfrm>
        </p:spPr>
        <p:txBody>
          <a:bodyPr>
            <a:normAutofit/>
          </a:bodyPr>
          <a:lstStyle/>
          <a:p>
            <a:pPr algn="ctr"/>
            <a:r>
              <a:rPr lang="en-US" sz="3600" dirty="0"/>
              <a:t>Piet Mondrian. </a:t>
            </a:r>
          </a:p>
        </p:txBody>
      </p:sp>
      <p:sp>
        <p:nvSpPr>
          <p:cNvPr id="17" name="Text Placeholder 16">
            <a:extLst>
              <a:ext uri="{FF2B5EF4-FFF2-40B4-BE49-F238E27FC236}">
                <a16:creationId xmlns:a16="http://schemas.microsoft.com/office/drawing/2014/main" id="{67A5BDB3-B6A5-C14D-B481-84508839347F}"/>
              </a:ext>
            </a:extLst>
          </p:cNvPr>
          <p:cNvSpPr>
            <a:spLocks noGrp="1"/>
          </p:cNvSpPr>
          <p:nvPr>
            <p:ph type="body" idx="1"/>
          </p:nvPr>
        </p:nvSpPr>
        <p:spPr>
          <a:xfrm>
            <a:off x="491448" y="821325"/>
            <a:ext cx="5225611" cy="549136"/>
          </a:xfrm>
        </p:spPr>
        <p:txBody>
          <a:bodyPr>
            <a:normAutofit fontScale="85000" lnSpcReduction="20000"/>
          </a:bodyPr>
          <a:lstStyle/>
          <a:p>
            <a:pPr algn="ctr"/>
            <a:r>
              <a:rPr lang="en-US" b="0" dirty="0">
                <a:latin typeface="+mj-lt"/>
              </a:rPr>
              <a:t>Composition No. III with Red, Yellow and Blue. 1935</a:t>
            </a:r>
          </a:p>
        </p:txBody>
      </p:sp>
      <p:pic>
        <p:nvPicPr>
          <p:cNvPr id="22" name="Content Placeholder 21">
            <a:extLst>
              <a:ext uri="{FF2B5EF4-FFF2-40B4-BE49-F238E27FC236}">
                <a16:creationId xmlns:a16="http://schemas.microsoft.com/office/drawing/2014/main" id="{25115D81-F819-8644-9014-779DE24F9A81}"/>
              </a:ext>
            </a:extLst>
          </p:cNvPr>
          <p:cNvPicPr>
            <a:picLocks noGrp="1" noChangeAspect="1"/>
          </p:cNvPicPr>
          <p:nvPr>
            <p:ph sz="half" idx="2"/>
          </p:nvPr>
        </p:nvPicPr>
        <p:blipFill>
          <a:blip r:embed="rId2"/>
          <a:stretch>
            <a:fillRect/>
          </a:stretch>
        </p:blipFill>
        <p:spPr>
          <a:xfrm>
            <a:off x="491448" y="1526959"/>
            <a:ext cx="5225611" cy="5123149"/>
          </a:xfrm>
        </p:spPr>
      </p:pic>
      <p:sp>
        <p:nvSpPr>
          <p:cNvPr id="19" name="Text Placeholder 18">
            <a:extLst>
              <a:ext uri="{FF2B5EF4-FFF2-40B4-BE49-F238E27FC236}">
                <a16:creationId xmlns:a16="http://schemas.microsoft.com/office/drawing/2014/main" id="{9C9EEB62-691B-C940-AD74-D1C5E3CA3035}"/>
              </a:ext>
            </a:extLst>
          </p:cNvPr>
          <p:cNvSpPr>
            <a:spLocks noGrp="1"/>
          </p:cNvSpPr>
          <p:nvPr>
            <p:ph type="body" sz="quarter" idx="3"/>
          </p:nvPr>
        </p:nvSpPr>
        <p:spPr>
          <a:xfrm>
            <a:off x="6474941" y="785395"/>
            <a:ext cx="5225611" cy="462637"/>
          </a:xfrm>
        </p:spPr>
        <p:txBody>
          <a:bodyPr>
            <a:normAutofit fontScale="85000" lnSpcReduction="20000"/>
          </a:bodyPr>
          <a:lstStyle/>
          <a:p>
            <a:r>
              <a:rPr lang="en-US" b="0" dirty="0">
                <a:latin typeface="+mj-lt"/>
              </a:rPr>
              <a:t>Composition II in Red, Blue, and Yellow. 1930</a:t>
            </a:r>
          </a:p>
        </p:txBody>
      </p:sp>
      <p:pic>
        <p:nvPicPr>
          <p:cNvPr id="24" name="Content Placeholder 23">
            <a:extLst>
              <a:ext uri="{FF2B5EF4-FFF2-40B4-BE49-F238E27FC236}">
                <a16:creationId xmlns:a16="http://schemas.microsoft.com/office/drawing/2014/main" id="{A2BAF605-8F9E-ED4D-B7AE-1BC842F822E6}"/>
              </a:ext>
            </a:extLst>
          </p:cNvPr>
          <p:cNvPicPr>
            <a:picLocks noGrp="1" noChangeAspect="1"/>
          </p:cNvPicPr>
          <p:nvPr>
            <p:ph sz="quarter" idx="4"/>
          </p:nvPr>
        </p:nvPicPr>
        <p:blipFill>
          <a:blip r:embed="rId3"/>
          <a:stretch>
            <a:fillRect/>
          </a:stretch>
        </p:blipFill>
        <p:spPr>
          <a:xfrm>
            <a:off x="6474941" y="1370460"/>
            <a:ext cx="5225611" cy="5297055"/>
          </a:xfrm>
        </p:spPr>
      </p:pic>
    </p:spTree>
    <p:extLst>
      <p:ext uri="{BB962C8B-B14F-4D97-AF65-F5344CB8AC3E}">
        <p14:creationId xmlns:p14="http://schemas.microsoft.com/office/powerpoint/2010/main" val="26492405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4">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CA734E5-7F60-6145-97CD-54F76937E717}"/>
              </a:ext>
            </a:extLst>
          </p:cNvPr>
          <p:cNvSpPr>
            <a:spLocks noGrp="1"/>
          </p:cNvSpPr>
          <p:nvPr>
            <p:ph type="title"/>
          </p:nvPr>
        </p:nvSpPr>
        <p:spPr>
          <a:xfrm>
            <a:off x="674237" y="914400"/>
            <a:ext cx="3657600" cy="2887579"/>
          </a:xfrm>
        </p:spPr>
        <p:txBody>
          <a:bodyPr vert="horz" lIns="91440" tIns="45720" rIns="91440" bIns="45720" rtlCol="0" anchor="b">
            <a:normAutofit fontScale="90000"/>
          </a:bodyPr>
          <a:lstStyle/>
          <a:p>
            <a:pPr algn="ctr"/>
            <a:r>
              <a:rPr lang="en-US" kern="1200" dirty="0">
                <a:solidFill>
                  <a:srgbClr val="FFFFFF"/>
                </a:solidFill>
                <a:latin typeface="+mj-lt"/>
                <a:ea typeface="+mj-ea"/>
                <a:cs typeface="+mj-cs"/>
              </a:rPr>
              <a:t>Piet Mondrian. </a:t>
            </a:r>
            <a:r>
              <a:rPr lang="en-US" i="1" kern="1200" dirty="0">
                <a:solidFill>
                  <a:srgbClr val="FFFFFF"/>
                </a:solidFill>
                <a:latin typeface="+mj-lt"/>
                <a:ea typeface="+mj-ea"/>
                <a:cs typeface="+mj-cs"/>
              </a:rPr>
              <a:t>Broadway Boogie </a:t>
            </a:r>
            <a:r>
              <a:rPr lang="en-US" i="1" kern="1200" dirty="0" err="1">
                <a:solidFill>
                  <a:srgbClr val="FFFFFF"/>
                </a:solidFill>
                <a:latin typeface="+mj-lt"/>
                <a:ea typeface="+mj-ea"/>
                <a:cs typeface="+mj-cs"/>
              </a:rPr>
              <a:t>Woogie</a:t>
            </a:r>
            <a:r>
              <a:rPr lang="en-US" i="1" kern="1200" dirty="0">
                <a:solidFill>
                  <a:srgbClr val="FFFFFF"/>
                </a:solidFill>
                <a:latin typeface="+mj-lt"/>
                <a:ea typeface="+mj-ea"/>
                <a:cs typeface="+mj-cs"/>
              </a:rPr>
              <a:t>. </a:t>
            </a:r>
            <a:br>
              <a:rPr lang="en-US" i="1" kern="1200" dirty="0">
                <a:solidFill>
                  <a:srgbClr val="FFFFFF"/>
                </a:solidFill>
                <a:latin typeface="+mj-lt"/>
                <a:ea typeface="+mj-ea"/>
                <a:cs typeface="+mj-cs"/>
              </a:rPr>
            </a:br>
            <a:r>
              <a:rPr lang="en-US" sz="3100" kern="1200" dirty="0">
                <a:solidFill>
                  <a:srgbClr val="FFFFFF"/>
                </a:solidFill>
                <a:latin typeface="+mj-lt"/>
                <a:ea typeface="+mj-ea"/>
                <a:cs typeface="+mj-cs"/>
              </a:rPr>
              <a:t>1942</a:t>
            </a:r>
          </a:p>
        </p:txBody>
      </p:sp>
      <p:cxnSp>
        <p:nvCxnSpPr>
          <p:cNvPr id="17" name="Straight Connector 16">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id="{BEF546C1-1E17-1F4F-AB7C-487DDA63D417}"/>
              </a:ext>
            </a:extLst>
          </p:cNvPr>
          <p:cNvPicPr>
            <a:picLocks noGrp="1" noChangeAspect="1"/>
          </p:cNvPicPr>
          <p:nvPr>
            <p:ph idx="1"/>
          </p:nvPr>
        </p:nvPicPr>
        <p:blipFill>
          <a:blip r:embed="rId2"/>
          <a:stretch>
            <a:fillRect/>
          </a:stretch>
        </p:blipFill>
        <p:spPr>
          <a:xfrm>
            <a:off x="5288692" y="283194"/>
            <a:ext cx="6229071" cy="6244683"/>
          </a:xfrm>
          <a:prstGeom prst="rect">
            <a:avLst/>
          </a:prstGeom>
        </p:spPr>
      </p:pic>
    </p:spTree>
    <p:extLst>
      <p:ext uri="{BB962C8B-B14F-4D97-AF65-F5344CB8AC3E}">
        <p14:creationId xmlns:p14="http://schemas.microsoft.com/office/powerpoint/2010/main" val="15572986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B19BDE-B2AF-5C49-8555-10525E63FBE2}"/>
              </a:ext>
            </a:extLst>
          </p:cNvPr>
          <p:cNvSpPr>
            <a:spLocks noGrp="1"/>
          </p:cNvSpPr>
          <p:nvPr>
            <p:ph type="title"/>
          </p:nvPr>
        </p:nvSpPr>
        <p:spPr>
          <a:xfrm>
            <a:off x="4965431" y="629268"/>
            <a:ext cx="6586490" cy="758094"/>
          </a:xfrm>
        </p:spPr>
        <p:txBody>
          <a:bodyPr anchor="b">
            <a:normAutofit/>
          </a:bodyPr>
          <a:lstStyle/>
          <a:p>
            <a:pPr algn="ctr"/>
            <a:r>
              <a:rPr lang="en-US" dirty="0">
                <a:latin typeface="Gill Sans MT" panose="020B0502020104020203" pitchFamily="34" charset="77"/>
              </a:rPr>
              <a:t>SUPREMATISM</a:t>
            </a:r>
          </a:p>
        </p:txBody>
      </p:sp>
      <p:pic>
        <p:nvPicPr>
          <p:cNvPr id="11" name="Content Placeholder 7">
            <a:extLst>
              <a:ext uri="{FF2B5EF4-FFF2-40B4-BE49-F238E27FC236}">
                <a16:creationId xmlns:a16="http://schemas.microsoft.com/office/drawing/2014/main" id="{2F3C61DE-40C1-5246-828A-A01E20E1F567}"/>
              </a:ext>
            </a:extLst>
          </p:cNvPr>
          <p:cNvPicPr>
            <a:picLocks noChangeAspect="1"/>
          </p:cNvPicPr>
          <p:nvPr/>
        </p:nvPicPr>
        <p:blipFill rotWithShape="1">
          <a:blip r:embed="rId2"/>
          <a:srcRect l="9309" r="14529"/>
          <a:stretch/>
        </p:blipFill>
        <p:spPr>
          <a:xfrm>
            <a:off x="20" y="10"/>
            <a:ext cx="4635571" cy="6857990"/>
          </a:xfrm>
          <a:prstGeom prst="rect">
            <a:avLst/>
          </a:prstGeom>
          <a:effectLst/>
        </p:spPr>
      </p:pic>
      <p:sp>
        <p:nvSpPr>
          <p:cNvPr id="13" name="Content Placeholder 12">
            <a:extLst>
              <a:ext uri="{FF2B5EF4-FFF2-40B4-BE49-F238E27FC236}">
                <a16:creationId xmlns:a16="http://schemas.microsoft.com/office/drawing/2014/main" id="{6FE03EB5-D12D-46A5-B547-87D568469EB3}"/>
              </a:ext>
            </a:extLst>
          </p:cNvPr>
          <p:cNvSpPr>
            <a:spLocks noGrp="1"/>
          </p:cNvSpPr>
          <p:nvPr>
            <p:ph idx="1"/>
          </p:nvPr>
        </p:nvSpPr>
        <p:spPr>
          <a:xfrm>
            <a:off x="5080934" y="2438400"/>
            <a:ext cx="6309360" cy="1744709"/>
          </a:xfrm>
        </p:spPr>
        <p:txBody>
          <a:bodyPr>
            <a:normAutofit/>
          </a:bodyPr>
          <a:lstStyle/>
          <a:p>
            <a:pPr marL="0" indent="0" algn="ctr">
              <a:buNone/>
            </a:pPr>
            <a:endParaRPr lang="en-GB" dirty="0"/>
          </a:p>
          <a:p>
            <a:pPr marL="0" indent="0" algn="ctr">
              <a:buNone/>
            </a:pPr>
            <a:r>
              <a:rPr lang="en-GB" dirty="0">
                <a:latin typeface="Gill Sans MT" panose="020B0502020104020203" pitchFamily="34" charset="77"/>
              </a:rPr>
              <a:t>The free white sea, </a:t>
            </a:r>
          </a:p>
          <a:p>
            <a:pPr marL="0" indent="0" algn="ctr">
              <a:buNone/>
            </a:pPr>
            <a:r>
              <a:rPr lang="en-GB" dirty="0">
                <a:latin typeface="Gill Sans MT" panose="020B0502020104020203" pitchFamily="34" charset="77"/>
              </a:rPr>
              <a:t>infinity lies before you. </a:t>
            </a:r>
          </a:p>
          <a:p>
            <a:pPr algn="ctr"/>
            <a:endParaRPr lang="en-US" sz="2000" dirty="0"/>
          </a:p>
        </p:txBody>
      </p:sp>
    </p:spTree>
    <p:extLst>
      <p:ext uri="{BB962C8B-B14F-4D97-AF65-F5344CB8AC3E}">
        <p14:creationId xmlns:p14="http://schemas.microsoft.com/office/powerpoint/2010/main" val="1490411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217291-A472-3241-BD9E-06978F5CA955}"/>
              </a:ext>
            </a:extLst>
          </p:cNvPr>
          <p:cNvSpPr>
            <a:spLocks noGrp="1"/>
          </p:cNvSpPr>
          <p:nvPr>
            <p:ph type="title"/>
          </p:nvPr>
        </p:nvSpPr>
        <p:spPr>
          <a:xfrm>
            <a:off x="839788" y="365126"/>
            <a:ext cx="10515600" cy="692966"/>
          </a:xfrm>
        </p:spPr>
        <p:txBody>
          <a:bodyPr>
            <a:normAutofit fontScale="90000"/>
          </a:bodyPr>
          <a:lstStyle/>
          <a:p>
            <a:pPr algn="ctr"/>
            <a:r>
              <a:rPr lang="en-US" dirty="0"/>
              <a:t>Kazimir Malevich. 1878-1935</a:t>
            </a:r>
          </a:p>
        </p:txBody>
      </p:sp>
      <p:sp>
        <p:nvSpPr>
          <p:cNvPr id="5" name="Text Placeholder 4">
            <a:extLst>
              <a:ext uri="{FF2B5EF4-FFF2-40B4-BE49-F238E27FC236}">
                <a16:creationId xmlns:a16="http://schemas.microsoft.com/office/drawing/2014/main" id="{6A242F4D-6AFF-874C-815B-68E971610AA2}"/>
              </a:ext>
            </a:extLst>
          </p:cNvPr>
          <p:cNvSpPr>
            <a:spLocks noGrp="1"/>
          </p:cNvSpPr>
          <p:nvPr>
            <p:ph type="body" idx="1"/>
          </p:nvPr>
        </p:nvSpPr>
        <p:spPr>
          <a:xfrm>
            <a:off x="442234" y="953589"/>
            <a:ext cx="4992947" cy="418011"/>
          </a:xfrm>
        </p:spPr>
        <p:txBody>
          <a:bodyPr>
            <a:normAutofit/>
          </a:bodyPr>
          <a:lstStyle/>
          <a:p>
            <a:pPr algn="ctr"/>
            <a:r>
              <a:rPr lang="en-US" sz="2000" b="0" i="1" dirty="0">
                <a:latin typeface="+mj-lt"/>
              </a:rPr>
              <a:t>Morning after the snowstorm. </a:t>
            </a:r>
            <a:r>
              <a:rPr lang="en-US" sz="1800" b="0" dirty="0">
                <a:latin typeface="+mj-lt"/>
              </a:rPr>
              <a:t>1913</a:t>
            </a:r>
            <a:r>
              <a:rPr lang="en-US" sz="1800" dirty="0"/>
              <a:t>	</a:t>
            </a:r>
          </a:p>
        </p:txBody>
      </p:sp>
      <p:pic>
        <p:nvPicPr>
          <p:cNvPr id="10" name="Content Placeholder 9">
            <a:extLst>
              <a:ext uri="{FF2B5EF4-FFF2-40B4-BE49-F238E27FC236}">
                <a16:creationId xmlns:a16="http://schemas.microsoft.com/office/drawing/2014/main" id="{2772B6E9-F3E3-624D-9C26-EB8FC9851595}"/>
              </a:ext>
            </a:extLst>
          </p:cNvPr>
          <p:cNvPicPr>
            <a:picLocks noGrp="1" noChangeAspect="1"/>
          </p:cNvPicPr>
          <p:nvPr>
            <p:ph sz="half" idx="2"/>
          </p:nvPr>
        </p:nvPicPr>
        <p:blipFill>
          <a:blip r:embed="rId2"/>
          <a:stretch>
            <a:fillRect/>
          </a:stretch>
        </p:blipFill>
        <p:spPr>
          <a:xfrm>
            <a:off x="442234" y="1477637"/>
            <a:ext cx="4992947" cy="5015237"/>
          </a:xfrm>
        </p:spPr>
      </p:pic>
      <p:sp>
        <p:nvSpPr>
          <p:cNvPr id="7" name="Text Placeholder 6">
            <a:extLst>
              <a:ext uri="{FF2B5EF4-FFF2-40B4-BE49-F238E27FC236}">
                <a16:creationId xmlns:a16="http://schemas.microsoft.com/office/drawing/2014/main" id="{E28D6697-B978-FC44-A73E-095BD5A478F4}"/>
              </a:ext>
            </a:extLst>
          </p:cNvPr>
          <p:cNvSpPr>
            <a:spLocks noGrp="1"/>
          </p:cNvSpPr>
          <p:nvPr>
            <p:ph type="body" sz="quarter" idx="3"/>
          </p:nvPr>
        </p:nvSpPr>
        <p:spPr>
          <a:xfrm>
            <a:off x="6194426" y="953590"/>
            <a:ext cx="5160961" cy="418010"/>
          </a:xfrm>
        </p:spPr>
        <p:txBody>
          <a:bodyPr>
            <a:normAutofit/>
          </a:bodyPr>
          <a:lstStyle/>
          <a:p>
            <a:pPr algn="ctr"/>
            <a:r>
              <a:rPr lang="en-US" sz="2000" b="0" dirty="0">
                <a:latin typeface="+mj-lt"/>
              </a:rPr>
              <a:t>Woman with pails. </a:t>
            </a:r>
            <a:r>
              <a:rPr lang="en-US" sz="1800" b="0" dirty="0">
                <a:latin typeface="+mj-lt"/>
              </a:rPr>
              <a:t>1912</a:t>
            </a:r>
          </a:p>
        </p:txBody>
      </p:sp>
      <p:pic>
        <p:nvPicPr>
          <p:cNvPr id="12" name="Content Placeholder 11">
            <a:extLst>
              <a:ext uri="{FF2B5EF4-FFF2-40B4-BE49-F238E27FC236}">
                <a16:creationId xmlns:a16="http://schemas.microsoft.com/office/drawing/2014/main" id="{06758B30-BBD6-F841-BC33-4F83D47FE3EC}"/>
              </a:ext>
            </a:extLst>
          </p:cNvPr>
          <p:cNvPicPr>
            <a:picLocks noGrp="1" noChangeAspect="1"/>
          </p:cNvPicPr>
          <p:nvPr>
            <p:ph sz="quarter" idx="4"/>
          </p:nvPr>
        </p:nvPicPr>
        <p:blipFill>
          <a:blip r:embed="rId3"/>
          <a:stretch>
            <a:fillRect/>
          </a:stretch>
        </p:blipFill>
        <p:spPr>
          <a:xfrm>
            <a:off x="6194425" y="1477637"/>
            <a:ext cx="5048671" cy="5015237"/>
          </a:xfrm>
        </p:spPr>
      </p:pic>
    </p:spTree>
    <p:extLst>
      <p:ext uri="{BB962C8B-B14F-4D97-AF65-F5344CB8AC3E}">
        <p14:creationId xmlns:p14="http://schemas.microsoft.com/office/powerpoint/2010/main" val="1039806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5210" y="365126"/>
            <a:ext cx="10478589" cy="1110978"/>
          </a:xfrm>
        </p:spPr>
        <p:txBody>
          <a:bodyPr>
            <a:normAutofit/>
          </a:bodyPr>
          <a:lstStyle/>
          <a:p>
            <a:pPr algn="ctr"/>
            <a:r>
              <a:rPr lang="en-GB" sz="2800" dirty="0">
                <a:solidFill>
                  <a:schemeClr val="bg1"/>
                </a:solidFill>
              </a:rPr>
              <a:t>Kazimir Malevich, </a:t>
            </a:r>
            <a:r>
              <a:rPr lang="en-GB" sz="2800" i="1" dirty="0">
                <a:solidFill>
                  <a:schemeClr val="bg1"/>
                </a:solidFill>
              </a:rPr>
              <a:t>Black Square, 1915</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40895" y="1600201"/>
            <a:ext cx="4510211" cy="4525963"/>
          </a:xfrm>
        </p:spPr>
      </p:pic>
    </p:spTree>
    <p:extLst>
      <p:ext uri="{BB962C8B-B14F-4D97-AF65-F5344CB8AC3E}">
        <p14:creationId xmlns:p14="http://schemas.microsoft.com/office/powerpoint/2010/main" val="42230991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07852" y="1392888"/>
            <a:ext cx="5923233" cy="4072224"/>
          </a:xfrm>
          <a:prstGeom prst="rect">
            <a:avLst/>
          </a:prstGeom>
        </p:spPr>
      </p:pic>
      <p:pic>
        <p:nvPicPr>
          <p:cNvPr id="5" name="Picture 4">
            <a:extLst>
              <a:ext uri="{FF2B5EF4-FFF2-40B4-BE49-F238E27FC236}">
                <a16:creationId xmlns:a16="http://schemas.microsoft.com/office/drawing/2014/main" id="{B505B223-C62B-7C49-A95F-B345CBEB748B}"/>
              </a:ext>
            </a:extLst>
          </p:cNvPr>
          <p:cNvPicPr>
            <a:picLocks noChangeAspect="1"/>
          </p:cNvPicPr>
          <p:nvPr/>
        </p:nvPicPr>
        <p:blipFill>
          <a:blip r:embed="rId4"/>
          <a:stretch>
            <a:fillRect/>
          </a:stretch>
        </p:blipFill>
        <p:spPr>
          <a:xfrm>
            <a:off x="6704148" y="889000"/>
            <a:ext cx="5080000" cy="5080000"/>
          </a:xfrm>
          <a:prstGeom prst="rect">
            <a:avLst/>
          </a:prstGeom>
        </p:spPr>
      </p:pic>
    </p:spTree>
    <p:extLst>
      <p:ext uri="{BB962C8B-B14F-4D97-AF65-F5344CB8AC3E}">
        <p14:creationId xmlns:p14="http://schemas.microsoft.com/office/powerpoint/2010/main" val="1117088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07AE2-66D8-F24A-979E-CED94981F8E9}"/>
              </a:ext>
            </a:extLst>
          </p:cNvPr>
          <p:cNvSpPr>
            <a:spLocks noGrp="1"/>
          </p:cNvSpPr>
          <p:nvPr>
            <p:ph type="title"/>
          </p:nvPr>
        </p:nvSpPr>
        <p:spPr>
          <a:xfrm>
            <a:off x="839788" y="104503"/>
            <a:ext cx="10515600" cy="940527"/>
          </a:xfrm>
        </p:spPr>
        <p:txBody>
          <a:bodyPr>
            <a:normAutofit/>
          </a:bodyPr>
          <a:lstStyle/>
          <a:p>
            <a:pPr algn="ctr"/>
            <a:r>
              <a:rPr lang="en-US" sz="2800" dirty="0">
                <a:solidFill>
                  <a:schemeClr val="bg1"/>
                </a:solidFill>
              </a:rPr>
              <a:t>Kazimir Malevich. </a:t>
            </a:r>
            <a:r>
              <a:rPr lang="en-US" sz="2800" dirty="0" err="1">
                <a:solidFill>
                  <a:schemeClr val="bg1"/>
                </a:solidFill>
              </a:rPr>
              <a:t>Suprematist</a:t>
            </a:r>
            <a:r>
              <a:rPr lang="en-US" sz="2800" dirty="0">
                <a:solidFill>
                  <a:schemeClr val="bg1"/>
                </a:solidFill>
              </a:rPr>
              <a:t> dynamism. </a:t>
            </a:r>
            <a:br>
              <a:rPr lang="en-US" sz="2800" dirty="0">
                <a:solidFill>
                  <a:schemeClr val="bg1"/>
                </a:solidFill>
              </a:rPr>
            </a:br>
            <a:endParaRPr lang="en-US" sz="2800" dirty="0">
              <a:solidFill>
                <a:schemeClr val="bg1"/>
              </a:solidFill>
            </a:endParaRPr>
          </a:p>
        </p:txBody>
      </p:sp>
      <p:sp>
        <p:nvSpPr>
          <p:cNvPr id="8" name="Text Placeholder 7">
            <a:extLst>
              <a:ext uri="{FF2B5EF4-FFF2-40B4-BE49-F238E27FC236}">
                <a16:creationId xmlns:a16="http://schemas.microsoft.com/office/drawing/2014/main" id="{274FAD3E-C1ED-964C-BB7A-3065F621D3E0}"/>
              </a:ext>
            </a:extLst>
          </p:cNvPr>
          <p:cNvSpPr>
            <a:spLocks noGrp="1"/>
          </p:cNvSpPr>
          <p:nvPr>
            <p:ph type="body" idx="1"/>
          </p:nvPr>
        </p:nvSpPr>
        <p:spPr>
          <a:xfrm>
            <a:off x="548640" y="668337"/>
            <a:ext cx="5448935" cy="703263"/>
          </a:xfrm>
        </p:spPr>
        <p:txBody>
          <a:bodyPr>
            <a:normAutofit/>
          </a:bodyPr>
          <a:lstStyle/>
          <a:p>
            <a:pPr algn="ctr">
              <a:lnSpc>
                <a:spcPct val="100000"/>
              </a:lnSpc>
            </a:pPr>
            <a:r>
              <a:rPr lang="en-US" sz="2000" b="0" i="1" dirty="0" err="1">
                <a:solidFill>
                  <a:schemeClr val="bg1"/>
                </a:solidFill>
                <a:latin typeface="+mj-lt"/>
              </a:rPr>
              <a:t>Suprematist</a:t>
            </a:r>
            <a:r>
              <a:rPr lang="en-US" sz="2000" b="0" i="1" dirty="0">
                <a:solidFill>
                  <a:schemeClr val="bg1"/>
                </a:solidFill>
                <a:latin typeface="+mj-lt"/>
              </a:rPr>
              <a:t> Composition (with eight red rectangles).  </a:t>
            </a:r>
            <a:r>
              <a:rPr lang="en-US" sz="2000" b="0" dirty="0">
                <a:solidFill>
                  <a:schemeClr val="bg1"/>
                </a:solidFill>
                <a:latin typeface="+mj-lt"/>
              </a:rPr>
              <a:t>1915. </a:t>
            </a:r>
            <a:endParaRPr lang="en-US" sz="2000" b="0" dirty="0">
              <a:latin typeface="+mj-lt"/>
            </a:endParaRPr>
          </a:p>
        </p:txBody>
      </p:sp>
      <p:pic>
        <p:nvPicPr>
          <p:cNvPr id="7" name="Content Placeholder 6">
            <a:extLst>
              <a:ext uri="{FF2B5EF4-FFF2-40B4-BE49-F238E27FC236}">
                <a16:creationId xmlns:a16="http://schemas.microsoft.com/office/drawing/2014/main" id="{D463B328-3EFB-8B48-BBD6-10E032182848}"/>
              </a:ext>
            </a:extLst>
          </p:cNvPr>
          <p:cNvPicPr>
            <a:picLocks noGrp="1" noChangeAspect="1"/>
          </p:cNvPicPr>
          <p:nvPr>
            <p:ph sz="half" idx="2"/>
          </p:nvPr>
        </p:nvPicPr>
        <p:blipFill>
          <a:blip r:embed="rId2"/>
          <a:stretch>
            <a:fillRect/>
          </a:stretch>
        </p:blipFill>
        <p:spPr>
          <a:xfrm>
            <a:off x="1005839" y="1420742"/>
            <a:ext cx="4153989" cy="5038532"/>
          </a:xfrm>
        </p:spPr>
      </p:pic>
      <p:sp>
        <p:nvSpPr>
          <p:cNvPr id="9" name="Text Placeholder 8">
            <a:extLst>
              <a:ext uri="{FF2B5EF4-FFF2-40B4-BE49-F238E27FC236}">
                <a16:creationId xmlns:a16="http://schemas.microsoft.com/office/drawing/2014/main" id="{09E18A1C-927E-1441-901B-7B6ED5407FFB}"/>
              </a:ext>
            </a:extLst>
          </p:cNvPr>
          <p:cNvSpPr>
            <a:spLocks noGrp="1"/>
          </p:cNvSpPr>
          <p:nvPr>
            <p:ph type="body" sz="quarter" idx="3"/>
          </p:nvPr>
        </p:nvSpPr>
        <p:spPr>
          <a:xfrm>
            <a:off x="7032174" y="668337"/>
            <a:ext cx="4050002" cy="520383"/>
          </a:xfrm>
        </p:spPr>
        <p:txBody>
          <a:bodyPr>
            <a:normAutofit/>
          </a:bodyPr>
          <a:lstStyle/>
          <a:p>
            <a:pPr algn="ctr"/>
            <a:r>
              <a:rPr lang="en-US" sz="2000" b="0" i="1" dirty="0" err="1">
                <a:solidFill>
                  <a:schemeClr val="bg1"/>
                </a:solidFill>
                <a:latin typeface="+mj-lt"/>
              </a:rPr>
              <a:t>Suprematist</a:t>
            </a:r>
            <a:r>
              <a:rPr lang="en-US" sz="2000" b="0" i="1" dirty="0">
                <a:solidFill>
                  <a:schemeClr val="bg1"/>
                </a:solidFill>
                <a:latin typeface="+mj-lt"/>
              </a:rPr>
              <a:t> Cross. </a:t>
            </a:r>
            <a:r>
              <a:rPr lang="en-US" sz="2000" b="0" dirty="0">
                <a:solidFill>
                  <a:schemeClr val="bg1"/>
                </a:solidFill>
                <a:latin typeface="+mj-lt"/>
              </a:rPr>
              <a:t>1920s</a:t>
            </a:r>
          </a:p>
        </p:txBody>
      </p:sp>
      <p:pic>
        <p:nvPicPr>
          <p:cNvPr id="12" name="Content Placeholder 11">
            <a:extLst>
              <a:ext uri="{FF2B5EF4-FFF2-40B4-BE49-F238E27FC236}">
                <a16:creationId xmlns:a16="http://schemas.microsoft.com/office/drawing/2014/main" id="{9FC2059B-2434-DE41-9FC8-591A0207818E}"/>
              </a:ext>
            </a:extLst>
          </p:cNvPr>
          <p:cNvPicPr>
            <a:picLocks noGrp="1" noChangeAspect="1"/>
          </p:cNvPicPr>
          <p:nvPr>
            <p:ph sz="quarter" idx="4"/>
          </p:nvPr>
        </p:nvPicPr>
        <p:blipFill>
          <a:blip r:embed="rId3"/>
          <a:stretch>
            <a:fillRect/>
          </a:stretch>
        </p:blipFill>
        <p:spPr>
          <a:xfrm>
            <a:off x="7032174" y="1371600"/>
            <a:ext cx="4050002" cy="5042805"/>
          </a:xfrm>
        </p:spPr>
      </p:pic>
    </p:spTree>
    <p:extLst>
      <p:ext uri="{BB962C8B-B14F-4D97-AF65-F5344CB8AC3E}">
        <p14:creationId xmlns:p14="http://schemas.microsoft.com/office/powerpoint/2010/main" val="2238885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5643153" cy="1149145"/>
          </a:xfrm>
        </p:spPr>
        <p:txBody>
          <a:bodyPr>
            <a:normAutofit fontScale="90000"/>
          </a:bodyPr>
          <a:lstStyle/>
          <a:p>
            <a:pPr algn="ctr"/>
            <a:r>
              <a:rPr lang="en-GB" sz="3200" dirty="0">
                <a:solidFill>
                  <a:schemeClr val="bg1"/>
                </a:solidFill>
              </a:rPr>
              <a:t>Kazimir Malevich</a:t>
            </a:r>
            <a:br>
              <a:rPr lang="en-GB" sz="3200" dirty="0">
                <a:solidFill>
                  <a:schemeClr val="bg1"/>
                </a:solidFill>
              </a:rPr>
            </a:br>
            <a:r>
              <a:rPr lang="en-GB" sz="3200" i="1" dirty="0">
                <a:solidFill>
                  <a:schemeClr val="bg1"/>
                </a:solidFill>
              </a:rPr>
              <a:t>White on White. </a:t>
            </a:r>
            <a:br>
              <a:rPr lang="en-GB" sz="3200" i="1" dirty="0">
                <a:solidFill>
                  <a:schemeClr val="bg1"/>
                </a:solidFill>
              </a:rPr>
            </a:br>
            <a:r>
              <a:rPr lang="en-GB" sz="3200" i="1" dirty="0">
                <a:solidFill>
                  <a:schemeClr val="bg1"/>
                </a:solidFill>
              </a:rPr>
              <a:t>1918</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3153" y="155299"/>
            <a:ext cx="6283236" cy="6513622"/>
          </a:xfrm>
        </p:spPr>
      </p:pic>
      <p:sp>
        <p:nvSpPr>
          <p:cNvPr id="3" name="TextBox 2">
            <a:extLst>
              <a:ext uri="{FF2B5EF4-FFF2-40B4-BE49-F238E27FC236}">
                <a16:creationId xmlns:a16="http://schemas.microsoft.com/office/drawing/2014/main" id="{900FD918-675D-8248-9C22-079F3A623917}"/>
              </a:ext>
            </a:extLst>
          </p:cNvPr>
          <p:cNvSpPr txBox="1"/>
          <p:nvPr/>
        </p:nvSpPr>
        <p:spPr>
          <a:xfrm>
            <a:off x="265611" y="2568102"/>
            <a:ext cx="5142968" cy="3416320"/>
          </a:xfrm>
          <a:prstGeom prst="rect">
            <a:avLst/>
          </a:prstGeom>
          <a:noFill/>
        </p:spPr>
        <p:txBody>
          <a:bodyPr wrap="square" rtlCol="0">
            <a:spAutoFit/>
          </a:bodyPr>
          <a:lstStyle/>
          <a:p>
            <a:r>
              <a:rPr lang="en-GB" sz="2400" dirty="0">
                <a:solidFill>
                  <a:schemeClr val="bg1"/>
                </a:solidFill>
              </a:rPr>
              <a:t>The climb to the top of non-figurative art is hard and full of torment…but satisfying nonetheless. Real things move further and further back, objects disappear with each step back, until at last the world of ordinary ideas, in which we live, vanishes altogether. Away with pictures of reality, away with ideal representation. </a:t>
            </a:r>
          </a:p>
        </p:txBody>
      </p:sp>
    </p:spTree>
    <p:extLst>
      <p:ext uri="{BB962C8B-B14F-4D97-AF65-F5344CB8AC3E}">
        <p14:creationId xmlns:p14="http://schemas.microsoft.com/office/powerpoint/2010/main" val="4383102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FAECC7-9DB7-C64F-8630-EF8825154061}"/>
              </a:ext>
            </a:extLst>
          </p:cNvPr>
          <p:cNvPicPr>
            <a:picLocks noChangeAspect="1"/>
          </p:cNvPicPr>
          <p:nvPr/>
        </p:nvPicPr>
        <p:blipFill>
          <a:blip r:embed="rId2"/>
          <a:stretch>
            <a:fillRect/>
          </a:stretch>
        </p:blipFill>
        <p:spPr>
          <a:xfrm>
            <a:off x="3348680" y="0"/>
            <a:ext cx="8843319" cy="6851822"/>
          </a:xfrm>
          <a:prstGeom prst="rect">
            <a:avLst/>
          </a:prstGeom>
        </p:spPr>
      </p:pic>
      <p:sp>
        <p:nvSpPr>
          <p:cNvPr id="7" name="TextBox 6">
            <a:extLst>
              <a:ext uri="{FF2B5EF4-FFF2-40B4-BE49-F238E27FC236}">
                <a16:creationId xmlns:a16="http://schemas.microsoft.com/office/drawing/2014/main" id="{9DA96648-2F3E-494C-A1F4-7A9D4397DFD4}"/>
              </a:ext>
            </a:extLst>
          </p:cNvPr>
          <p:cNvSpPr txBox="1"/>
          <p:nvPr/>
        </p:nvSpPr>
        <p:spPr>
          <a:xfrm>
            <a:off x="111211" y="271850"/>
            <a:ext cx="6771503" cy="923330"/>
          </a:xfrm>
          <a:prstGeom prst="rect">
            <a:avLst/>
          </a:prstGeom>
          <a:noFill/>
        </p:spPr>
        <p:txBody>
          <a:bodyPr wrap="square" rtlCol="0">
            <a:spAutoFit/>
          </a:bodyPr>
          <a:lstStyle/>
          <a:p>
            <a:r>
              <a:rPr lang="en-US" sz="5400" dirty="0"/>
              <a:t> </a:t>
            </a:r>
            <a:r>
              <a:rPr lang="en-US" sz="5400" dirty="0">
                <a:latin typeface="Aharoni" panose="020F0502020204030204" pitchFamily="34" charset="0"/>
                <a:cs typeface="Aharoni" panose="020F0502020204030204" pitchFamily="34" charset="0"/>
              </a:rPr>
              <a:t>CONSTRUCTIVISM</a:t>
            </a:r>
          </a:p>
        </p:txBody>
      </p:sp>
    </p:spTree>
    <p:extLst>
      <p:ext uri="{BB962C8B-B14F-4D97-AF65-F5344CB8AC3E}">
        <p14:creationId xmlns:p14="http://schemas.microsoft.com/office/powerpoint/2010/main" val="26404415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0E1B6-2318-8F42-B5B1-E5ABB1DF6F70}"/>
              </a:ext>
            </a:extLst>
          </p:cNvPr>
          <p:cNvSpPr>
            <a:spLocks noGrp="1"/>
          </p:cNvSpPr>
          <p:nvPr>
            <p:ph type="title"/>
          </p:nvPr>
        </p:nvSpPr>
        <p:spPr>
          <a:xfrm>
            <a:off x="210065" y="365125"/>
            <a:ext cx="3449489" cy="5096561"/>
          </a:xfrm>
        </p:spPr>
        <p:txBody>
          <a:bodyPr>
            <a:normAutofit/>
          </a:bodyPr>
          <a:lstStyle/>
          <a:p>
            <a:pPr algn="ctr">
              <a:lnSpc>
                <a:spcPct val="100000"/>
              </a:lnSpc>
            </a:pPr>
            <a:br>
              <a:rPr lang="en-GB" dirty="0">
                <a:latin typeface="Calibri" panose="020F0502020204030204" pitchFamily="34" charset="0"/>
                <a:ea typeface="Calibri" panose="020F0502020204030204" pitchFamily="34" charset="0"/>
                <a:cs typeface="Times New Roman" panose="02020603050405020304" pitchFamily="18" charset="0"/>
              </a:rPr>
            </a:br>
            <a:r>
              <a:rPr lang="en-GB"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El </a:t>
            </a:r>
            <a:r>
              <a:rPr lang="en-GB" sz="28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Lissitzky</a:t>
            </a:r>
            <a:r>
              <a:rPr lang="en-GB"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br>
              <a:rPr lang="en-GB"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GB" sz="28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Beat the Whites with the Red Wedge. </a:t>
            </a:r>
            <a:br>
              <a:rPr lang="en-GB" sz="28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GB" sz="1800" dirty="0">
                <a:solidFill>
                  <a:schemeClr val="bg1"/>
                </a:solidFill>
                <a:latin typeface="Calibri" panose="020F0502020204030204" pitchFamily="34" charset="0"/>
                <a:ea typeface="Calibri" panose="020F0502020204030204" pitchFamily="34" charset="0"/>
                <a:cs typeface="Times New Roman" panose="02020603050405020304" pitchFamily="18" charset="0"/>
              </a:rPr>
              <a:t>1920</a:t>
            </a:r>
            <a:r>
              <a:rPr lang="en-GB" sz="1800" dirty="0">
                <a:solidFill>
                  <a:schemeClr val="bg1"/>
                </a:solidFill>
              </a:rPr>
              <a:t> </a:t>
            </a:r>
            <a:br>
              <a:rPr lang="en-US" sz="2800" dirty="0">
                <a:solidFill>
                  <a:schemeClr val="bg1"/>
                </a:solidFill>
              </a:rPr>
            </a:br>
            <a:endParaRPr lang="en-US" sz="2800" dirty="0">
              <a:solidFill>
                <a:schemeClr val="bg1"/>
              </a:solidFill>
            </a:endParaRPr>
          </a:p>
        </p:txBody>
      </p:sp>
      <p:pic>
        <p:nvPicPr>
          <p:cNvPr id="5" name="Content Placeholder 4">
            <a:extLst>
              <a:ext uri="{FF2B5EF4-FFF2-40B4-BE49-F238E27FC236}">
                <a16:creationId xmlns:a16="http://schemas.microsoft.com/office/drawing/2014/main" id="{CBE9FD2A-0F9A-E84C-83FA-B9FB1E4543ED}"/>
              </a:ext>
            </a:extLst>
          </p:cNvPr>
          <p:cNvPicPr>
            <a:picLocks noGrp="1" noChangeAspect="1"/>
          </p:cNvPicPr>
          <p:nvPr>
            <p:ph idx="1"/>
          </p:nvPr>
        </p:nvPicPr>
        <p:blipFill>
          <a:blip r:embed="rId2"/>
          <a:srcRect/>
          <a:stretch/>
        </p:blipFill>
        <p:spPr>
          <a:xfrm>
            <a:off x="3781167" y="173748"/>
            <a:ext cx="8200768" cy="6533472"/>
          </a:xfrm>
        </p:spPr>
      </p:pic>
    </p:spTree>
    <p:extLst>
      <p:ext uri="{BB962C8B-B14F-4D97-AF65-F5344CB8AC3E}">
        <p14:creationId xmlns:p14="http://schemas.microsoft.com/office/powerpoint/2010/main" val="2730233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8896-5899-5742-A308-BDB9BE33815F}"/>
              </a:ext>
            </a:extLst>
          </p:cNvPr>
          <p:cNvSpPr>
            <a:spLocks noGrp="1"/>
          </p:cNvSpPr>
          <p:nvPr>
            <p:ph type="title"/>
          </p:nvPr>
        </p:nvSpPr>
        <p:spPr>
          <a:xfrm>
            <a:off x="349230" y="365125"/>
            <a:ext cx="4951820" cy="4651718"/>
          </a:xfrm>
        </p:spPr>
        <p:txBody>
          <a:bodyPr>
            <a:normAutofit/>
          </a:bodyPr>
          <a:lstStyle/>
          <a:p>
            <a:pPr algn="ctr"/>
            <a:r>
              <a:rPr lang="en-US" sz="3200" dirty="0"/>
              <a:t>El </a:t>
            </a:r>
            <a:r>
              <a:rPr lang="en-US" sz="3200" dirty="0" err="1"/>
              <a:t>Lisstzky</a:t>
            </a:r>
            <a:r>
              <a:rPr lang="en-US" sz="3200" dirty="0"/>
              <a:t>. </a:t>
            </a:r>
            <a:br>
              <a:rPr lang="en-US" sz="3200" dirty="0"/>
            </a:br>
            <a:r>
              <a:rPr lang="en-US" sz="3200" dirty="0"/>
              <a:t>Story of Two Squares.</a:t>
            </a:r>
            <a:br>
              <a:rPr lang="en-US" sz="3200" dirty="0"/>
            </a:br>
            <a:r>
              <a:rPr lang="en-US" sz="2000" dirty="0"/>
              <a:t>1922</a:t>
            </a:r>
          </a:p>
        </p:txBody>
      </p:sp>
      <p:pic>
        <p:nvPicPr>
          <p:cNvPr id="5" name="Content Placeholder 4">
            <a:extLst>
              <a:ext uri="{FF2B5EF4-FFF2-40B4-BE49-F238E27FC236}">
                <a16:creationId xmlns:a16="http://schemas.microsoft.com/office/drawing/2014/main" id="{14C0B1B0-09A5-114E-8A33-2A1FE38A4A47}"/>
              </a:ext>
            </a:extLst>
          </p:cNvPr>
          <p:cNvPicPr>
            <a:picLocks noGrp="1" noChangeAspect="1"/>
          </p:cNvPicPr>
          <p:nvPr>
            <p:ph idx="1"/>
          </p:nvPr>
        </p:nvPicPr>
        <p:blipFill>
          <a:blip r:embed="rId2"/>
          <a:stretch>
            <a:fillRect/>
          </a:stretch>
        </p:blipFill>
        <p:spPr>
          <a:xfrm>
            <a:off x="5518172" y="266700"/>
            <a:ext cx="6324599" cy="6324599"/>
          </a:xfrm>
        </p:spPr>
      </p:pic>
    </p:spTree>
    <p:extLst>
      <p:ext uri="{BB962C8B-B14F-4D97-AF65-F5344CB8AC3E}">
        <p14:creationId xmlns:p14="http://schemas.microsoft.com/office/powerpoint/2010/main" val="20026001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C3E5-0444-1B49-9827-B74E0A56284F}"/>
              </a:ext>
            </a:extLst>
          </p:cNvPr>
          <p:cNvSpPr>
            <a:spLocks noGrp="1"/>
          </p:cNvSpPr>
          <p:nvPr>
            <p:ph type="title"/>
          </p:nvPr>
        </p:nvSpPr>
        <p:spPr>
          <a:xfrm>
            <a:off x="247135" y="365125"/>
            <a:ext cx="5597611" cy="3650821"/>
          </a:xfrm>
        </p:spPr>
        <p:txBody>
          <a:bodyPr/>
          <a:lstStyle/>
          <a:p>
            <a:pPr algn="ctr"/>
            <a:r>
              <a:rPr lang="en-GB" sz="3200" dirty="0">
                <a:solidFill>
                  <a:schemeClr val="bg1"/>
                </a:solidFill>
              </a:rPr>
              <a:t>Aleksandr </a:t>
            </a:r>
            <a:r>
              <a:rPr lang="en-GB" sz="3200" dirty="0" err="1">
                <a:solidFill>
                  <a:schemeClr val="bg1"/>
                </a:solidFill>
              </a:rPr>
              <a:t>Rodchenko</a:t>
            </a:r>
            <a:br>
              <a:rPr lang="en-GB" sz="3200" dirty="0">
                <a:solidFill>
                  <a:schemeClr val="bg1"/>
                </a:solidFill>
              </a:rPr>
            </a:br>
            <a:r>
              <a:rPr lang="en-GB" sz="3200" i="1" dirty="0">
                <a:solidFill>
                  <a:schemeClr val="bg1"/>
                </a:solidFill>
              </a:rPr>
              <a:t>Composition No. 47.</a:t>
            </a:r>
            <a:r>
              <a:rPr lang="en-GB" dirty="0">
                <a:solidFill>
                  <a:schemeClr val="bg1"/>
                </a:solidFill>
              </a:rPr>
              <a:t> </a:t>
            </a:r>
            <a:br>
              <a:rPr lang="en-GB" dirty="0">
                <a:solidFill>
                  <a:schemeClr val="bg1"/>
                </a:solidFill>
              </a:rPr>
            </a:br>
            <a:r>
              <a:rPr lang="en-GB" sz="2400" dirty="0">
                <a:solidFill>
                  <a:schemeClr val="bg1"/>
                </a:solidFill>
              </a:rPr>
              <a:t>1917</a:t>
            </a:r>
            <a:endParaRPr lang="en-US" sz="2400" dirty="0">
              <a:solidFill>
                <a:schemeClr val="bg1"/>
              </a:solidFill>
            </a:endParaRPr>
          </a:p>
        </p:txBody>
      </p:sp>
      <p:pic>
        <p:nvPicPr>
          <p:cNvPr id="14" name="Content Placeholder 13">
            <a:extLst>
              <a:ext uri="{FF2B5EF4-FFF2-40B4-BE49-F238E27FC236}">
                <a16:creationId xmlns:a16="http://schemas.microsoft.com/office/drawing/2014/main" id="{31B983CA-5834-994F-A36F-33ECFAEC7B54}"/>
              </a:ext>
            </a:extLst>
          </p:cNvPr>
          <p:cNvPicPr>
            <a:picLocks noGrp="1" noChangeAspect="1"/>
          </p:cNvPicPr>
          <p:nvPr>
            <p:ph idx="1"/>
          </p:nvPr>
        </p:nvPicPr>
        <p:blipFill>
          <a:blip r:embed="rId2"/>
          <a:stretch>
            <a:fillRect/>
          </a:stretch>
        </p:blipFill>
        <p:spPr>
          <a:xfrm>
            <a:off x="6967620" y="89522"/>
            <a:ext cx="4386180" cy="6678956"/>
          </a:xfrm>
        </p:spPr>
      </p:pic>
    </p:spTree>
    <p:extLst>
      <p:ext uri="{BB962C8B-B14F-4D97-AF65-F5344CB8AC3E}">
        <p14:creationId xmlns:p14="http://schemas.microsoft.com/office/powerpoint/2010/main" val="769039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7C3888-65EC-E64C-A4DF-C72B278660AC}"/>
              </a:ext>
            </a:extLst>
          </p:cNvPr>
          <p:cNvSpPr>
            <a:spLocks noGrp="1"/>
          </p:cNvSpPr>
          <p:nvPr>
            <p:ph type="title"/>
          </p:nvPr>
        </p:nvSpPr>
        <p:spPr>
          <a:xfrm>
            <a:off x="839788" y="365126"/>
            <a:ext cx="10515600" cy="660486"/>
          </a:xfrm>
        </p:spPr>
        <p:txBody>
          <a:bodyPr>
            <a:normAutofit fontScale="90000"/>
          </a:bodyPr>
          <a:lstStyle/>
          <a:p>
            <a:pPr algn="ctr"/>
            <a:r>
              <a:rPr lang="en-GB" dirty="0"/>
              <a:t>Aleksandr </a:t>
            </a:r>
            <a:r>
              <a:rPr lang="en-GB" dirty="0" err="1"/>
              <a:t>Rodchenko</a:t>
            </a:r>
            <a:r>
              <a:rPr lang="en-US" dirty="0"/>
              <a:t> </a:t>
            </a:r>
          </a:p>
        </p:txBody>
      </p:sp>
      <p:sp>
        <p:nvSpPr>
          <p:cNvPr id="5" name="Text Placeholder 4">
            <a:extLst>
              <a:ext uri="{FF2B5EF4-FFF2-40B4-BE49-F238E27FC236}">
                <a16:creationId xmlns:a16="http://schemas.microsoft.com/office/drawing/2014/main" id="{EEC1CC18-6BDF-174D-BE89-4AEF308CF61C}"/>
              </a:ext>
            </a:extLst>
          </p:cNvPr>
          <p:cNvSpPr>
            <a:spLocks noGrp="1"/>
          </p:cNvSpPr>
          <p:nvPr>
            <p:ph type="body" idx="1"/>
          </p:nvPr>
        </p:nvSpPr>
        <p:spPr>
          <a:xfrm>
            <a:off x="351224" y="1208881"/>
            <a:ext cx="5744776" cy="660486"/>
          </a:xfrm>
        </p:spPr>
        <p:txBody>
          <a:bodyPr>
            <a:normAutofit fontScale="85000" lnSpcReduction="20000"/>
          </a:bodyPr>
          <a:lstStyle/>
          <a:p>
            <a:pPr algn="ctr"/>
            <a:r>
              <a:rPr lang="en-US" b="0" dirty="0">
                <a:latin typeface="+mj-lt"/>
              </a:rPr>
              <a:t>Lenin Workers Club in Paris. 1925</a:t>
            </a:r>
          </a:p>
        </p:txBody>
      </p:sp>
      <p:pic>
        <p:nvPicPr>
          <p:cNvPr id="10" name="Content Placeholder 9">
            <a:extLst>
              <a:ext uri="{FF2B5EF4-FFF2-40B4-BE49-F238E27FC236}">
                <a16:creationId xmlns:a16="http://schemas.microsoft.com/office/drawing/2014/main" id="{D54AFFAD-2147-E546-A39E-6C46E3531167}"/>
              </a:ext>
            </a:extLst>
          </p:cNvPr>
          <p:cNvPicPr>
            <a:picLocks noGrp="1" noChangeAspect="1"/>
          </p:cNvPicPr>
          <p:nvPr>
            <p:ph sz="half" idx="2"/>
          </p:nvPr>
        </p:nvPicPr>
        <p:blipFill>
          <a:blip r:embed="rId2"/>
          <a:stretch>
            <a:fillRect/>
          </a:stretch>
        </p:blipFill>
        <p:spPr>
          <a:xfrm>
            <a:off x="351224" y="2621667"/>
            <a:ext cx="5744776" cy="3027452"/>
          </a:xfrm>
        </p:spPr>
      </p:pic>
      <p:sp>
        <p:nvSpPr>
          <p:cNvPr id="7" name="Text Placeholder 6">
            <a:extLst>
              <a:ext uri="{FF2B5EF4-FFF2-40B4-BE49-F238E27FC236}">
                <a16:creationId xmlns:a16="http://schemas.microsoft.com/office/drawing/2014/main" id="{3EA58A89-B955-5B4D-BA85-A932727536E9}"/>
              </a:ext>
            </a:extLst>
          </p:cNvPr>
          <p:cNvSpPr>
            <a:spLocks noGrp="1"/>
          </p:cNvSpPr>
          <p:nvPr>
            <p:ph type="body" sz="quarter" idx="3"/>
          </p:nvPr>
        </p:nvSpPr>
        <p:spPr>
          <a:xfrm>
            <a:off x="7666055" y="1208881"/>
            <a:ext cx="3109038" cy="660486"/>
          </a:xfrm>
        </p:spPr>
        <p:txBody>
          <a:bodyPr>
            <a:normAutofit fontScale="85000" lnSpcReduction="20000"/>
          </a:bodyPr>
          <a:lstStyle/>
          <a:p>
            <a:pPr algn="ctr"/>
            <a:r>
              <a:rPr lang="en-US" b="0" dirty="0">
                <a:latin typeface="+mj-lt"/>
              </a:rPr>
              <a:t>Advertising poster for </a:t>
            </a:r>
          </a:p>
          <a:p>
            <a:pPr algn="ctr"/>
            <a:r>
              <a:rPr lang="en-US" b="0" dirty="0">
                <a:latin typeface="+mj-lt"/>
              </a:rPr>
              <a:t>State Airline </a:t>
            </a:r>
            <a:r>
              <a:rPr lang="en-US" b="0" dirty="0" err="1">
                <a:latin typeface="+mj-lt"/>
              </a:rPr>
              <a:t>Dobrolet</a:t>
            </a:r>
            <a:r>
              <a:rPr lang="en-US" b="0" dirty="0">
                <a:latin typeface="+mj-lt"/>
              </a:rPr>
              <a:t>. 1923.</a:t>
            </a:r>
          </a:p>
        </p:txBody>
      </p:sp>
      <p:pic>
        <p:nvPicPr>
          <p:cNvPr id="12" name="Content Placeholder 11">
            <a:extLst>
              <a:ext uri="{FF2B5EF4-FFF2-40B4-BE49-F238E27FC236}">
                <a16:creationId xmlns:a16="http://schemas.microsoft.com/office/drawing/2014/main" id="{3952077A-4EFE-2A44-9FF3-1EE33A10476D}"/>
              </a:ext>
            </a:extLst>
          </p:cNvPr>
          <p:cNvPicPr>
            <a:picLocks noGrp="1" noChangeAspect="1"/>
          </p:cNvPicPr>
          <p:nvPr>
            <p:ph sz="quarter" idx="4"/>
          </p:nvPr>
        </p:nvPicPr>
        <p:blipFill>
          <a:blip r:embed="rId3"/>
          <a:stretch>
            <a:fillRect/>
          </a:stretch>
        </p:blipFill>
        <p:spPr>
          <a:xfrm>
            <a:off x="7666054" y="1930032"/>
            <a:ext cx="3109038" cy="4258957"/>
          </a:xfrm>
        </p:spPr>
      </p:pic>
    </p:spTree>
    <p:extLst>
      <p:ext uri="{BB962C8B-B14F-4D97-AF65-F5344CB8AC3E}">
        <p14:creationId xmlns:p14="http://schemas.microsoft.com/office/powerpoint/2010/main" val="3885760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5F1142-D1EB-2B4D-9E5B-49D2FC8D71EA}"/>
              </a:ext>
            </a:extLst>
          </p:cNvPr>
          <p:cNvSpPr>
            <a:spLocks noGrp="1"/>
          </p:cNvSpPr>
          <p:nvPr>
            <p:ph type="title"/>
          </p:nvPr>
        </p:nvSpPr>
        <p:spPr>
          <a:xfrm>
            <a:off x="902042" y="365126"/>
            <a:ext cx="10453345" cy="676832"/>
          </a:xfrm>
        </p:spPr>
        <p:txBody>
          <a:bodyPr>
            <a:normAutofit fontScale="90000"/>
          </a:bodyPr>
          <a:lstStyle/>
          <a:p>
            <a:pPr algn="ctr"/>
            <a:r>
              <a:rPr lang="en-US" dirty="0"/>
              <a:t>Constructivism: art or engineering?</a:t>
            </a:r>
          </a:p>
        </p:txBody>
      </p:sp>
      <p:sp>
        <p:nvSpPr>
          <p:cNvPr id="8" name="Text Placeholder 7">
            <a:extLst>
              <a:ext uri="{FF2B5EF4-FFF2-40B4-BE49-F238E27FC236}">
                <a16:creationId xmlns:a16="http://schemas.microsoft.com/office/drawing/2014/main" id="{05AEC965-FF05-494E-96C4-3330BCA8227E}"/>
              </a:ext>
            </a:extLst>
          </p:cNvPr>
          <p:cNvSpPr>
            <a:spLocks noGrp="1"/>
          </p:cNvSpPr>
          <p:nvPr>
            <p:ph type="body" idx="1"/>
          </p:nvPr>
        </p:nvSpPr>
        <p:spPr>
          <a:xfrm>
            <a:off x="251986" y="1041958"/>
            <a:ext cx="5745590" cy="477923"/>
          </a:xfrm>
        </p:spPr>
        <p:txBody>
          <a:bodyPr>
            <a:normAutofit fontScale="85000" lnSpcReduction="20000"/>
          </a:bodyPr>
          <a:lstStyle/>
          <a:p>
            <a:pPr algn="ctr"/>
            <a:r>
              <a:rPr lang="en-US" b="0" dirty="0">
                <a:latin typeface="+mj-lt"/>
              </a:rPr>
              <a:t>El </a:t>
            </a:r>
            <a:r>
              <a:rPr lang="en-US" b="0" dirty="0" err="1">
                <a:latin typeface="+mj-lt"/>
              </a:rPr>
              <a:t>Lissitzky</a:t>
            </a:r>
            <a:r>
              <a:rPr lang="en-US" b="0" dirty="0">
                <a:latin typeface="+mj-lt"/>
              </a:rPr>
              <a:t>. </a:t>
            </a:r>
            <a:r>
              <a:rPr lang="en-US" b="0" i="1" dirty="0" err="1">
                <a:latin typeface="+mj-lt"/>
              </a:rPr>
              <a:t>Wolkenbügel</a:t>
            </a:r>
            <a:r>
              <a:rPr lang="en-US" b="0" i="1" dirty="0">
                <a:latin typeface="+mj-lt"/>
              </a:rPr>
              <a:t> (Cloud Hangar). 1924</a:t>
            </a:r>
            <a:endParaRPr lang="en-US" b="0" dirty="0">
              <a:latin typeface="+mj-lt"/>
            </a:endParaRPr>
          </a:p>
        </p:txBody>
      </p:sp>
      <p:pic>
        <p:nvPicPr>
          <p:cNvPr id="13" name="Content Placeholder 12">
            <a:extLst>
              <a:ext uri="{FF2B5EF4-FFF2-40B4-BE49-F238E27FC236}">
                <a16:creationId xmlns:a16="http://schemas.microsoft.com/office/drawing/2014/main" id="{4E7D0D9E-4403-B44A-9CB9-D68DCADE552F}"/>
              </a:ext>
            </a:extLst>
          </p:cNvPr>
          <p:cNvPicPr>
            <a:picLocks noGrp="1" noChangeAspect="1"/>
          </p:cNvPicPr>
          <p:nvPr>
            <p:ph sz="half" idx="2"/>
          </p:nvPr>
        </p:nvPicPr>
        <p:blipFill>
          <a:blip r:embed="rId3"/>
          <a:stretch>
            <a:fillRect/>
          </a:stretch>
        </p:blipFill>
        <p:spPr>
          <a:xfrm>
            <a:off x="251986" y="1718790"/>
            <a:ext cx="5745590" cy="3784947"/>
          </a:xfrm>
        </p:spPr>
      </p:pic>
      <p:sp>
        <p:nvSpPr>
          <p:cNvPr id="10" name="Text Placeholder 9">
            <a:extLst>
              <a:ext uri="{FF2B5EF4-FFF2-40B4-BE49-F238E27FC236}">
                <a16:creationId xmlns:a16="http://schemas.microsoft.com/office/drawing/2014/main" id="{8EB68AEF-8FAB-DE4B-A40E-CFD1D85583D9}"/>
              </a:ext>
            </a:extLst>
          </p:cNvPr>
          <p:cNvSpPr>
            <a:spLocks noGrp="1"/>
          </p:cNvSpPr>
          <p:nvPr>
            <p:ph type="body" sz="quarter" idx="3"/>
          </p:nvPr>
        </p:nvSpPr>
        <p:spPr>
          <a:xfrm>
            <a:off x="6325488" y="1041959"/>
            <a:ext cx="5325598" cy="676832"/>
          </a:xfrm>
        </p:spPr>
        <p:txBody>
          <a:bodyPr>
            <a:normAutofit fontScale="85000" lnSpcReduction="20000"/>
          </a:bodyPr>
          <a:lstStyle/>
          <a:p>
            <a:pPr algn="ctr"/>
            <a:r>
              <a:rPr lang="en-US" b="0" dirty="0" err="1">
                <a:latin typeface="+mj-lt"/>
              </a:rPr>
              <a:t>Rodchenko</a:t>
            </a:r>
            <a:r>
              <a:rPr lang="en-US" b="0" dirty="0">
                <a:latin typeface="+mj-lt"/>
              </a:rPr>
              <a:t>. </a:t>
            </a:r>
          </a:p>
          <a:p>
            <a:pPr algn="ctr"/>
            <a:r>
              <a:rPr lang="en-US" b="0" dirty="0">
                <a:latin typeface="+mj-lt"/>
              </a:rPr>
              <a:t>Photograph of The </a:t>
            </a:r>
            <a:r>
              <a:rPr lang="en-US" b="0" dirty="0" err="1">
                <a:latin typeface="+mj-lt"/>
              </a:rPr>
              <a:t>Shukhov</a:t>
            </a:r>
            <a:r>
              <a:rPr lang="en-US" b="0" dirty="0">
                <a:latin typeface="+mj-lt"/>
              </a:rPr>
              <a:t> Tower. 1919</a:t>
            </a:r>
          </a:p>
        </p:txBody>
      </p:sp>
      <p:pic>
        <p:nvPicPr>
          <p:cNvPr id="15" name="Content Placeholder 14">
            <a:extLst>
              <a:ext uri="{FF2B5EF4-FFF2-40B4-BE49-F238E27FC236}">
                <a16:creationId xmlns:a16="http://schemas.microsoft.com/office/drawing/2014/main" id="{E74D7B71-5D6A-354C-9909-F2B40B80C03A}"/>
              </a:ext>
            </a:extLst>
          </p:cNvPr>
          <p:cNvPicPr>
            <a:picLocks noGrp="1" noChangeAspect="1"/>
          </p:cNvPicPr>
          <p:nvPr>
            <p:ph sz="quarter" idx="4"/>
          </p:nvPr>
        </p:nvPicPr>
        <p:blipFill>
          <a:blip r:embed="rId4"/>
          <a:stretch>
            <a:fillRect/>
          </a:stretch>
        </p:blipFill>
        <p:spPr>
          <a:xfrm>
            <a:off x="6325489" y="2261286"/>
            <a:ext cx="5325597" cy="3903663"/>
          </a:xfrm>
        </p:spPr>
      </p:pic>
      <p:sp>
        <p:nvSpPr>
          <p:cNvPr id="2" name="TextBox 1">
            <a:extLst>
              <a:ext uri="{FF2B5EF4-FFF2-40B4-BE49-F238E27FC236}">
                <a16:creationId xmlns:a16="http://schemas.microsoft.com/office/drawing/2014/main" id="{9F0FE41B-4774-8744-A6F2-B25E85267AC0}"/>
              </a:ext>
            </a:extLst>
          </p:cNvPr>
          <p:cNvSpPr txBox="1"/>
          <p:nvPr/>
        </p:nvSpPr>
        <p:spPr>
          <a:xfrm>
            <a:off x="251986" y="5643154"/>
            <a:ext cx="5745590" cy="400110"/>
          </a:xfrm>
          <a:prstGeom prst="rect">
            <a:avLst/>
          </a:prstGeom>
          <a:noFill/>
        </p:spPr>
        <p:txBody>
          <a:bodyPr wrap="square" rtlCol="0">
            <a:spAutoFit/>
          </a:bodyPr>
          <a:lstStyle/>
          <a:p>
            <a:pPr algn="ctr"/>
            <a:r>
              <a:rPr lang="en-US" sz="2000" i="1" dirty="0" err="1">
                <a:solidFill>
                  <a:srgbClr val="FF0000"/>
                </a:solidFill>
              </a:rPr>
              <a:t>Proun</a:t>
            </a:r>
            <a:r>
              <a:rPr lang="en-US" sz="2000" dirty="0">
                <a:solidFill>
                  <a:srgbClr val="FF0000"/>
                </a:solidFill>
              </a:rPr>
              <a:t>. The new art object. </a:t>
            </a:r>
          </a:p>
        </p:txBody>
      </p:sp>
    </p:spTree>
    <p:extLst>
      <p:ext uri="{BB962C8B-B14F-4D97-AF65-F5344CB8AC3E}">
        <p14:creationId xmlns:p14="http://schemas.microsoft.com/office/powerpoint/2010/main" val="2783456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69D67-65DE-4048-A5F3-A0839C5C190A}"/>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3700" kern="1200" dirty="0">
                <a:solidFill>
                  <a:srgbClr val="FFFFFF"/>
                </a:solidFill>
                <a:latin typeface="+mj-lt"/>
                <a:ea typeface="+mj-ea"/>
                <a:cs typeface="+mj-cs"/>
              </a:rPr>
              <a:t>Vladimir </a:t>
            </a:r>
            <a:r>
              <a:rPr lang="en-US" sz="3700" kern="1200" dirty="0" err="1">
                <a:solidFill>
                  <a:srgbClr val="FFFFFF"/>
                </a:solidFill>
                <a:latin typeface="+mj-lt"/>
                <a:ea typeface="+mj-ea"/>
                <a:cs typeface="+mj-cs"/>
              </a:rPr>
              <a:t>Tatlin</a:t>
            </a:r>
            <a:r>
              <a:rPr lang="en-US" sz="3700" kern="1200" dirty="0">
                <a:solidFill>
                  <a:srgbClr val="FFFFFF"/>
                </a:solidFill>
                <a:latin typeface="+mj-lt"/>
                <a:ea typeface="+mj-ea"/>
                <a:cs typeface="+mj-cs"/>
              </a:rPr>
              <a:t>. </a:t>
            </a:r>
            <a:r>
              <a:rPr lang="en-US" sz="3700" i="1" kern="1200" dirty="0">
                <a:solidFill>
                  <a:srgbClr val="FFFFFF"/>
                </a:solidFill>
                <a:latin typeface="+mj-lt"/>
                <a:ea typeface="+mj-ea"/>
                <a:cs typeface="+mj-cs"/>
              </a:rPr>
              <a:t>Monument to the Third International. </a:t>
            </a:r>
            <a:r>
              <a:rPr lang="en-US" sz="3700" kern="1200" dirty="0">
                <a:solidFill>
                  <a:srgbClr val="FFFFFF"/>
                </a:solidFill>
                <a:latin typeface="+mj-lt"/>
                <a:ea typeface="+mj-ea"/>
                <a:cs typeface="+mj-cs"/>
              </a:rPr>
              <a:t>1917-1920</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E5804FF3-F9D0-5140-A64D-50DE0AE49200}"/>
              </a:ext>
            </a:extLst>
          </p:cNvPr>
          <p:cNvPicPr>
            <a:picLocks noGrp="1" noChangeAspect="1"/>
          </p:cNvPicPr>
          <p:nvPr>
            <p:ph idx="1"/>
          </p:nvPr>
        </p:nvPicPr>
        <p:blipFill>
          <a:blip r:embed="rId2"/>
          <a:stretch>
            <a:fillRect/>
          </a:stretch>
        </p:blipFill>
        <p:spPr>
          <a:xfrm>
            <a:off x="6575061" y="122844"/>
            <a:ext cx="4942702" cy="6612311"/>
          </a:xfrm>
          <a:prstGeom prst="rect">
            <a:avLst/>
          </a:prstGeom>
        </p:spPr>
      </p:pic>
    </p:spTree>
    <p:extLst>
      <p:ext uri="{BB962C8B-B14F-4D97-AF65-F5344CB8AC3E}">
        <p14:creationId xmlns:p14="http://schemas.microsoft.com/office/powerpoint/2010/main" val="23383299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AE44FD-230D-4146-BFE4-3968BBB053B1}"/>
              </a:ext>
            </a:extLst>
          </p:cNvPr>
          <p:cNvSpPr>
            <a:spLocks noGrp="1"/>
          </p:cNvSpPr>
          <p:nvPr>
            <p:ph type="title"/>
          </p:nvPr>
        </p:nvSpPr>
        <p:spPr>
          <a:xfrm>
            <a:off x="0" y="1253331"/>
            <a:ext cx="5424616" cy="2527837"/>
          </a:xfrm>
          <a:solidFill>
            <a:schemeClr val="tx1">
              <a:lumMod val="85000"/>
              <a:lumOff val="15000"/>
            </a:schemeClr>
          </a:solidFill>
        </p:spPr>
        <p:txBody>
          <a:bodyPr>
            <a:normAutofit/>
          </a:bodyPr>
          <a:lstStyle/>
          <a:p>
            <a:pPr algn="ctr"/>
            <a:r>
              <a:rPr lang="en-US" sz="2800" dirty="0">
                <a:solidFill>
                  <a:schemeClr val="bg1"/>
                </a:solidFill>
              </a:rPr>
              <a:t>Liubov Popova. </a:t>
            </a:r>
            <a:br>
              <a:rPr lang="en-US" sz="2800" dirty="0">
                <a:solidFill>
                  <a:schemeClr val="bg1"/>
                </a:solidFill>
              </a:rPr>
            </a:br>
            <a:r>
              <a:rPr lang="en-US" sz="2800" i="1" dirty="0">
                <a:solidFill>
                  <a:schemeClr val="bg1"/>
                </a:solidFill>
              </a:rPr>
              <a:t>Space-force construction. </a:t>
            </a:r>
            <a:r>
              <a:rPr lang="en-US" sz="2800" dirty="0">
                <a:solidFill>
                  <a:schemeClr val="bg1"/>
                </a:solidFill>
              </a:rPr>
              <a:t>1921</a:t>
            </a:r>
          </a:p>
        </p:txBody>
      </p:sp>
      <p:pic>
        <p:nvPicPr>
          <p:cNvPr id="16" name="Content Placeholder 15">
            <a:extLst>
              <a:ext uri="{FF2B5EF4-FFF2-40B4-BE49-F238E27FC236}">
                <a16:creationId xmlns:a16="http://schemas.microsoft.com/office/drawing/2014/main" id="{2C59B76E-0B72-304F-A84D-D1F2DDFC1C41}"/>
              </a:ext>
            </a:extLst>
          </p:cNvPr>
          <p:cNvPicPr>
            <a:picLocks noGrp="1" noChangeAspect="1"/>
          </p:cNvPicPr>
          <p:nvPr>
            <p:ph idx="1"/>
          </p:nvPr>
        </p:nvPicPr>
        <p:blipFill>
          <a:blip r:embed="rId3"/>
          <a:stretch>
            <a:fillRect/>
          </a:stretch>
        </p:blipFill>
        <p:spPr>
          <a:xfrm>
            <a:off x="5792072" y="0"/>
            <a:ext cx="6399928" cy="6857999"/>
          </a:xfrm>
        </p:spPr>
      </p:pic>
      <p:sp>
        <p:nvSpPr>
          <p:cNvPr id="3" name="TextBox 2">
            <a:extLst>
              <a:ext uri="{FF2B5EF4-FFF2-40B4-BE49-F238E27FC236}">
                <a16:creationId xmlns:a16="http://schemas.microsoft.com/office/drawing/2014/main" id="{D1F15DA0-610F-1D43-BF06-8C0FBF8AC73B}"/>
              </a:ext>
            </a:extLst>
          </p:cNvPr>
          <p:cNvSpPr txBox="1"/>
          <p:nvPr/>
        </p:nvSpPr>
        <p:spPr>
          <a:xfrm>
            <a:off x="1" y="3991232"/>
            <a:ext cx="5424616" cy="369332"/>
          </a:xfrm>
          <a:prstGeom prst="rect">
            <a:avLst/>
          </a:prstGeom>
          <a:noFill/>
        </p:spPr>
        <p:txBody>
          <a:bodyPr wrap="square" rtlCol="0">
            <a:spAutoFit/>
          </a:bodyPr>
          <a:lstStyle/>
          <a:p>
            <a:pPr algn="ctr"/>
            <a:r>
              <a:rPr lang="en-GB" dirty="0">
                <a:solidFill>
                  <a:schemeClr val="bg1"/>
                </a:solidFill>
              </a:rPr>
              <a:t>“energetics” and “organisation”</a:t>
            </a:r>
            <a:endParaRPr lang="en-US" dirty="0">
              <a:solidFill>
                <a:schemeClr val="bg1"/>
              </a:solidFill>
            </a:endParaRPr>
          </a:p>
        </p:txBody>
      </p:sp>
    </p:spTree>
    <p:extLst>
      <p:ext uri="{BB962C8B-B14F-4D97-AF65-F5344CB8AC3E}">
        <p14:creationId xmlns:p14="http://schemas.microsoft.com/office/powerpoint/2010/main" val="11598097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1D1E713-C56D-814F-A78D-7836AA84EEB8}"/>
              </a:ext>
            </a:extLst>
          </p:cNvPr>
          <p:cNvPicPr>
            <a:picLocks noGrp="1" noChangeAspect="1"/>
          </p:cNvPicPr>
          <p:nvPr>
            <p:ph idx="1"/>
          </p:nvPr>
        </p:nvPicPr>
        <p:blipFill>
          <a:blip r:embed="rId2"/>
          <a:stretch>
            <a:fillRect/>
          </a:stretch>
        </p:blipFill>
        <p:spPr>
          <a:xfrm>
            <a:off x="983214" y="1496890"/>
            <a:ext cx="10225571" cy="3906168"/>
          </a:xfrm>
          <a:prstGeom prst="rect">
            <a:avLst/>
          </a:prstGeom>
        </p:spPr>
      </p:pic>
      <p:sp>
        <p:nvSpPr>
          <p:cNvPr id="6" name="TextBox 5">
            <a:extLst>
              <a:ext uri="{FF2B5EF4-FFF2-40B4-BE49-F238E27FC236}">
                <a16:creationId xmlns:a16="http://schemas.microsoft.com/office/drawing/2014/main" id="{1FBBA759-86C8-B941-B449-F46889E3A3EE}"/>
              </a:ext>
            </a:extLst>
          </p:cNvPr>
          <p:cNvSpPr txBox="1"/>
          <p:nvPr/>
        </p:nvSpPr>
        <p:spPr>
          <a:xfrm>
            <a:off x="643467" y="296561"/>
            <a:ext cx="10905066" cy="1200329"/>
          </a:xfrm>
          <a:prstGeom prst="rect">
            <a:avLst/>
          </a:prstGeom>
          <a:noFill/>
        </p:spPr>
        <p:txBody>
          <a:bodyPr wrap="square" rtlCol="0">
            <a:spAutoFit/>
          </a:bodyPr>
          <a:lstStyle/>
          <a:p>
            <a:pPr algn="ctr"/>
            <a:r>
              <a:rPr lang="en-GB" sz="2400" dirty="0">
                <a:latin typeface="+mj-lt"/>
              </a:rPr>
              <a:t>Aleksandr </a:t>
            </a:r>
            <a:r>
              <a:rPr lang="en-GB" sz="2400" dirty="0" err="1">
                <a:latin typeface="+mj-lt"/>
              </a:rPr>
              <a:t>Rodchenko</a:t>
            </a:r>
            <a:r>
              <a:rPr lang="en-GB" sz="2400" dirty="0">
                <a:latin typeface="+mj-lt"/>
              </a:rPr>
              <a:t>. </a:t>
            </a:r>
          </a:p>
          <a:p>
            <a:pPr algn="ctr"/>
            <a:r>
              <a:rPr lang="en-GB" sz="2400" i="1" dirty="0">
                <a:latin typeface="+mj-lt"/>
              </a:rPr>
              <a:t>Pure Red Colour, Pure Yellow Colour, Pure Blue Colour.</a:t>
            </a:r>
            <a:r>
              <a:rPr lang="en-GB" sz="2400" dirty="0">
                <a:latin typeface="+mj-lt"/>
              </a:rPr>
              <a:t> </a:t>
            </a:r>
          </a:p>
          <a:p>
            <a:pPr algn="ctr"/>
            <a:r>
              <a:rPr lang="en-GB" sz="2400" dirty="0">
                <a:latin typeface="+mj-lt"/>
              </a:rPr>
              <a:t>1921</a:t>
            </a:r>
            <a:endParaRPr lang="en-US" sz="2400" dirty="0">
              <a:latin typeface="+mj-lt"/>
            </a:endParaRPr>
          </a:p>
        </p:txBody>
      </p:sp>
      <p:sp>
        <p:nvSpPr>
          <p:cNvPr id="2" name="TextBox 1">
            <a:extLst>
              <a:ext uri="{FF2B5EF4-FFF2-40B4-BE49-F238E27FC236}">
                <a16:creationId xmlns:a16="http://schemas.microsoft.com/office/drawing/2014/main" id="{BEEB733C-841E-C242-90F5-0CBCA13BC8DD}"/>
              </a:ext>
            </a:extLst>
          </p:cNvPr>
          <p:cNvSpPr txBox="1"/>
          <p:nvPr/>
        </p:nvSpPr>
        <p:spPr>
          <a:xfrm>
            <a:off x="0" y="5622587"/>
            <a:ext cx="12192000" cy="830997"/>
          </a:xfrm>
          <a:prstGeom prst="rect">
            <a:avLst/>
          </a:prstGeom>
          <a:noFill/>
        </p:spPr>
        <p:txBody>
          <a:bodyPr wrap="square" rtlCol="0">
            <a:spAutoFit/>
          </a:bodyPr>
          <a:lstStyle/>
          <a:p>
            <a:r>
              <a:rPr lang="en-GB" sz="2400" i="1" dirty="0"/>
              <a:t>I reduced painting to its logical conclusion and exhibited three canvases: red, blue and yellow. I affirmed: it’s over. Basic colours. Every plane is a plane and there is to be no representation.</a:t>
            </a:r>
            <a:endParaRPr lang="en-US" sz="2400" i="1" dirty="0"/>
          </a:p>
        </p:txBody>
      </p:sp>
    </p:spTree>
    <p:extLst>
      <p:ext uri="{BB962C8B-B14F-4D97-AF65-F5344CB8AC3E}">
        <p14:creationId xmlns:p14="http://schemas.microsoft.com/office/powerpoint/2010/main" val="39526609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A5695-CB8C-D94A-A9A5-4AC65A4977D9}"/>
              </a:ext>
            </a:extLst>
          </p:cNvPr>
          <p:cNvSpPr>
            <a:spLocks noGrp="1"/>
          </p:cNvSpPr>
          <p:nvPr>
            <p:ph type="title"/>
          </p:nvPr>
        </p:nvSpPr>
        <p:spPr>
          <a:xfrm>
            <a:off x="287383" y="365125"/>
            <a:ext cx="4480560" cy="1711869"/>
          </a:xfrm>
        </p:spPr>
        <p:txBody>
          <a:bodyPr/>
          <a:lstStyle/>
          <a:p>
            <a:pPr algn="ctr"/>
            <a:br>
              <a:rPr lang="en-US" dirty="0">
                <a:latin typeface="Gill Sans MT" panose="020B0502020104020203" pitchFamily="34" charset="77"/>
                <a:cs typeface="Phosphate Inline" panose="02000506050000020004" pitchFamily="2" charset="77"/>
              </a:rPr>
            </a:br>
            <a:r>
              <a:rPr lang="en-US" sz="5400" dirty="0">
                <a:solidFill>
                  <a:schemeClr val="accent5">
                    <a:lumMod val="75000"/>
                  </a:schemeClr>
                </a:solidFill>
                <a:latin typeface="Gill Sans MT" panose="020B0502020104020203" pitchFamily="34" charset="77"/>
                <a:cs typeface="Phosphate Inline" panose="02000506050000020004" pitchFamily="2" charset="77"/>
              </a:rPr>
              <a:t>RAYISM</a:t>
            </a:r>
          </a:p>
        </p:txBody>
      </p:sp>
      <p:pic>
        <p:nvPicPr>
          <p:cNvPr id="5" name="Content Placeholder 4">
            <a:extLst>
              <a:ext uri="{FF2B5EF4-FFF2-40B4-BE49-F238E27FC236}">
                <a16:creationId xmlns:a16="http://schemas.microsoft.com/office/drawing/2014/main" id="{F7578288-2AFF-404C-9B14-2E1CEE3A1E86}"/>
              </a:ext>
            </a:extLst>
          </p:cNvPr>
          <p:cNvPicPr>
            <a:picLocks noGrp="1" noChangeAspect="1"/>
          </p:cNvPicPr>
          <p:nvPr>
            <p:ph idx="1"/>
          </p:nvPr>
        </p:nvPicPr>
        <p:blipFill>
          <a:blip r:embed="rId2"/>
          <a:stretch>
            <a:fillRect/>
          </a:stretch>
        </p:blipFill>
        <p:spPr>
          <a:xfrm>
            <a:off x="4990011" y="653143"/>
            <a:ext cx="6914606" cy="5125452"/>
          </a:xfrm>
        </p:spPr>
      </p:pic>
      <p:sp>
        <p:nvSpPr>
          <p:cNvPr id="6" name="TextBox 5">
            <a:extLst>
              <a:ext uri="{FF2B5EF4-FFF2-40B4-BE49-F238E27FC236}">
                <a16:creationId xmlns:a16="http://schemas.microsoft.com/office/drawing/2014/main" id="{3F46CE43-F211-2B48-A142-874B537AD28E}"/>
              </a:ext>
            </a:extLst>
          </p:cNvPr>
          <p:cNvSpPr txBox="1"/>
          <p:nvPr/>
        </p:nvSpPr>
        <p:spPr>
          <a:xfrm>
            <a:off x="5303520" y="5930537"/>
            <a:ext cx="5839097" cy="369332"/>
          </a:xfrm>
          <a:prstGeom prst="rect">
            <a:avLst/>
          </a:prstGeom>
          <a:noFill/>
        </p:spPr>
        <p:txBody>
          <a:bodyPr wrap="square" rtlCol="0">
            <a:spAutoFit/>
          </a:bodyPr>
          <a:lstStyle/>
          <a:p>
            <a:r>
              <a:rPr lang="en-US" dirty="0"/>
              <a:t>Mikhail Larionov. </a:t>
            </a:r>
            <a:r>
              <a:rPr lang="en-US" i="1" dirty="0" err="1"/>
              <a:t>Rayist</a:t>
            </a:r>
            <a:r>
              <a:rPr lang="en-US" i="1" dirty="0"/>
              <a:t> Sausages and Mackerel</a:t>
            </a:r>
            <a:r>
              <a:rPr lang="en-US" dirty="0"/>
              <a:t>. 1912</a:t>
            </a:r>
          </a:p>
        </p:txBody>
      </p:sp>
      <p:sp>
        <p:nvSpPr>
          <p:cNvPr id="7" name="TextBox 6">
            <a:extLst>
              <a:ext uri="{FF2B5EF4-FFF2-40B4-BE49-F238E27FC236}">
                <a16:creationId xmlns:a16="http://schemas.microsoft.com/office/drawing/2014/main" id="{A5FC6426-A61F-2045-8EFA-B9A561DEB00F}"/>
              </a:ext>
            </a:extLst>
          </p:cNvPr>
          <p:cNvSpPr txBox="1"/>
          <p:nvPr/>
        </p:nvSpPr>
        <p:spPr>
          <a:xfrm>
            <a:off x="287383" y="1789611"/>
            <a:ext cx="4480560" cy="2246769"/>
          </a:xfrm>
          <a:prstGeom prst="rect">
            <a:avLst/>
          </a:prstGeom>
          <a:noFill/>
        </p:spPr>
        <p:txBody>
          <a:bodyPr wrap="square" rtlCol="0">
            <a:spAutoFit/>
          </a:bodyPr>
          <a:lstStyle/>
          <a:p>
            <a:pPr algn="ctr"/>
            <a:endParaRPr lang="en-US" sz="2800" i="1" dirty="0"/>
          </a:p>
          <a:p>
            <a:pPr algn="ctr"/>
            <a:endParaRPr lang="en-US" sz="2800" i="1" dirty="0"/>
          </a:p>
          <a:p>
            <a:pPr algn="ctr"/>
            <a:r>
              <a:rPr lang="en-US" sz="2800" i="1" dirty="0"/>
              <a:t>Forms arising from the intersection of reflected rays of various objects. </a:t>
            </a:r>
          </a:p>
        </p:txBody>
      </p:sp>
    </p:spTree>
    <p:extLst>
      <p:ext uri="{BB962C8B-B14F-4D97-AF65-F5344CB8AC3E}">
        <p14:creationId xmlns:p14="http://schemas.microsoft.com/office/powerpoint/2010/main" val="14642151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F30E44-C1D6-3342-8CED-1698CFAB65D7}"/>
              </a:ext>
            </a:extLst>
          </p:cNvPr>
          <p:cNvSpPr>
            <a:spLocks noGrp="1"/>
          </p:cNvSpPr>
          <p:nvPr>
            <p:ph type="title"/>
          </p:nvPr>
        </p:nvSpPr>
        <p:spPr>
          <a:xfrm>
            <a:off x="822960" y="365126"/>
            <a:ext cx="10532428" cy="692966"/>
          </a:xfrm>
        </p:spPr>
        <p:txBody>
          <a:bodyPr>
            <a:normAutofit fontScale="90000"/>
          </a:bodyPr>
          <a:lstStyle/>
          <a:p>
            <a:pPr algn="ctr"/>
            <a:r>
              <a:rPr lang="en-US" dirty="0" err="1"/>
              <a:t>Makhail</a:t>
            </a:r>
            <a:r>
              <a:rPr lang="en-US" dirty="0"/>
              <a:t> Larionov. 1881-1964</a:t>
            </a:r>
          </a:p>
        </p:txBody>
      </p:sp>
      <p:sp>
        <p:nvSpPr>
          <p:cNvPr id="5" name="Text Placeholder 4">
            <a:extLst>
              <a:ext uri="{FF2B5EF4-FFF2-40B4-BE49-F238E27FC236}">
                <a16:creationId xmlns:a16="http://schemas.microsoft.com/office/drawing/2014/main" id="{DF731A4A-7F77-0045-B88C-A36F0097A58C}"/>
              </a:ext>
            </a:extLst>
          </p:cNvPr>
          <p:cNvSpPr>
            <a:spLocks noGrp="1"/>
          </p:cNvSpPr>
          <p:nvPr>
            <p:ph type="body" idx="1"/>
          </p:nvPr>
        </p:nvSpPr>
        <p:spPr>
          <a:xfrm>
            <a:off x="454570" y="1058091"/>
            <a:ext cx="5843451" cy="496389"/>
          </a:xfrm>
        </p:spPr>
        <p:txBody>
          <a:bodyPr/>
          <a:lstStyle/>
          <a:p>
            <a:pPr algn="ctr"/>
            <a:r>
              <a:rPr lang="en-US" b="0" i="1" dirty="0">
                <a:latin typeface="+mj-lt"/>
              </a:rPr>
              <a:t>Red </a:t>
            </a:r>
            <a:r>
              <a:rPr lang="en-US" b="0" i="1" dirty="0" err="1">
                <a:latin typeface="+mj-lt"/>
              </a:rPr>
              <a:t>Rayism</a:t>
            </a:r>
            <a:r>
              <a:rPr lang="en-US" b="0" dirty="0">
                <a:latin typeface="+mj-lt"/>
              </a:rPr>
              <a:t>, 1913</a:t>
            </a:r>
          </a:p>
        </p:txBody>
      </p:sp>
      <p:pic>
        <p:nvPicPr>
          <p:cNvPr id="10" name="Content Placeholder 9">
            <a:extLst>
              <a:ext uri="{FF2B5EF4-FFF2-40B4-BE49-F238E27FC236}">
                <a16:creationId xmlns:a16="http://schemas.microsoft.com/office/drawing/2014/main" id="{DDB970C9-36E8-1C4E-803B-6B44783701F6}"/>
              </a:ext>
            </a:extLst>
          </p:cNvPr>
          <p:cNvPicPr>
            <a:picLocks noGrp="1" noChangeAspect="1"/>
          </p:cNvPicPr>
          <p:nvPr>
            <p:ph sz="half" idx="2"/>
          </p:nvPr>
        </p:nvPicPr>
        <p:blipFill>
          <a:blip r:embed="rId2"/>
          <a:stretch>
            <a:fillRect/>
          </a:stretch>
        </p:blipFill>
        <p:spPr>
          <a:xfrm>
            <a:off x="454570" y="1801653"/>
            <a:ext cx="5843451" cy="4691221"/>
          </a:xfrm>
        </p:spPr>
      </p:pic>
      <p:sp>
        <p:nvSpPr>
          <p:cNvPr id="7" name="Text Placeholder 6">
            <a:extLst>
              <a:ext uri="{FF2B5EF4-FFF2-40B4-BE49-F238E27FC236}">
                <a16:creationId xmlns:a16="http://schemas.microsoft.com/office/drawing/2014/main" id="{8E2392AB-E22B-CE4C-AA69-00C2C84BCCA1}"/>
              </a:ext>
            </a:extLst>
          </p:cNvPr>
          <p:cNvSpPr>
            <a:spLocks noGrp="1"/>
          </p:cNvSpPr>
          <p:nvPr>
            <p:ph type="body" sz="quarter" idx="3"/>
          </p:nvPr>
        </p:nvSpPr>
        <p:spPr>
          <a:xfrm>
            <a:off x="7251300" y="1058091"/>
            <a:ext cx="4486129" cy="496389"/>
          </a:xfrm>
        </p:spPr>
        <p:txBody>
          <a:bodyPr/>
          <a:lstStyle/>
          <a:p>
            <a:pPr algn="ctr"/>
            <a:r>
              <a:rPr lang="en-US" b="0" i="1" dirty="0">
                <a:latin typeface="+mj-lt"/>
              </a:rPr>
              <a:t>Blue </a:t>
            </a:r>
            <a:r>
              <a:rPr lang="en-US" b="0" i="1" dirty="0" err="1">
                <a:latin typeface="+mj-lt"/>
              </a:rPr>
              <a:t>Rayism</a:t>
            </a:r>
            <a:r>
              <a:rPr lang="en-US" b="0" i="1" dirty="0">
                <a:latin typeface="+mj-lt"/>
              </a:rPr>
              <a:t>, </a:t>
            </a:r>
            <a:r>
              <a:rPr lang="en-US" b="0" dirty="0">
                <a:latin typeface="+mj-lt"/>
              </a:rPr>
              <a:t>1912</a:t>
            </a:r>
          </a:p>
        </p:txBody>
      </p:sp>
      <p:pic>
        <p:nvPicPr>
          <p:cNvPr id="12" name="Content Placeholder 11">
            <a:extLst>
              <a:ext uri="{FF2B5EF4-FFF2-40B4-BE49-F238E27FC236}">
                <a16:creationId xmlns:a16="http://schemas.microsoft.com/office/drawing/2014/main" id="{26E1C69C-099A-5646-BD21-399ECC1594BF}"/>
              </a:ext>
            </a:extLst>
          </p:cNvPr>
          <p:cNvPicPr>
            <a:picLocks noGrp="1" noChangeAspect="1"/>
          </p:cNvPicPr>
          <p:nvPr>
            <p:ph sz="quarter" idx="4"/>
          </p:nvPr>
        </p:nvPicPr>
        <p:blipFill>
          <a:blip r:embed="rId3"/>
          <a:stretch>
            <a:fillRect/>
          </a:stretch>
        </p:blipFill>
        <p:spPr>
          <a:xfrm>
            <a:off x="7251299" y="1797503"/>
            <a:ext cx="4486129" cy="4695371"/>
          </a:xfrm>
        </p:spPr>
      </p:pic>
    </p:spTree>
    <p:extLst>
      <p:ext uri="{BB962C8B-B14F-4D97-AF65-F5344CB8AC3E}">
        <p14:creationId xmlns:p14="http://schemas.microsoft.com/office/powerpoint/2010/main" val="21361890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D0E5-ED34-BB45-B0F2-4814996B2B17}"/>
              </a:ext>
            </a:extLst>
          </p:cNvPr>
          <p:cNvSpPr>
            <a:spLocks noGrp="1"/>
          </p:cNvSpPr>
          <p:nvPr>
            <p:ph type="title"/>
          </p:nvPr>
        </p:nvSpPr>
        <p:spPr>
          <a:xfrm>
            <a:off x="514556" y="209007"/>
            <a:ext cx="11115150" cy="648244"/>
          </a:xfrm>
        </p:spPr>
        <p:txBody>
          <a:bodyPr>
            <a:normAutofit fontScale="90000"/>
          </a:bodyPr>
          <a:lstStyle/>
          <a:p>
            <a:pPr algn="ctr"/>
            <a:r>
              <a:rPr lang="en-US" dirty="0">
                <a:solidFill>
                  <a:schemeClr val="bg1"/>
                </a:solidFill>
              </a:rPr>
              <a:t>Nataliya </a:t>
            </a:r>
            <a:r>
              <a:rPr lang="en-US" dirty="0" err="1">
                <a:solidFill>
                  <a:schemeClr val="bg1"/>
                </a:solidFill>
              </a:rPr>
              <a:t>Goncharova</a:t>
            </a:r>
            <a:r>
              <a:rPr lang="en-US" dirty="0">
                <a:solidFill>
                  <a:schemeClr val="bg1"/>
                </a:solidFill>
              </a:rPr>
              <a:t> 1881-1962</a:t>
            </a:r>
          </a:p>
        </p:txBody>
      </p:sp>
      <p:sp>
        <p:nvSpPr>
          <p:cNvPr id="3" name="Text Placeholder 2">
            <a:extLst>
              <a:ext uri="{FF2B5EF4-FFF2-40B4-BE49-F238E27FC236}">
                <a16:creationId xmlns:a16="http://schemas.microsoft.com/office/drawing/2014/main" id="{BA030A55-FBEF-B04E-AF40-0A310FCF02AD}"/>
              </a:ext>
            </a:extLst>
          </p:cNvPr>
          <p:cNvSpPr>
            <a:spLocks noGrp="1"/>
          </p:cNvSpPr>
          <p:nvPr>
            <p:ph type="body" idx="1"/>
          </p:nvPr>
        </p:nvSpPr>
        <p:spPr>
          <a:xfrm>
            <a:off x="562294" y="857251"/>
            <a:ext cx="5435283" cy="501286"/>
          </a:xfrm>
        </p:spPr>
        <p:txBody>
          <a:bodyPr>
            <a:normAutofit fontScale="92500" lnSpcReduction="10000"/>
          </a:bodyPr>
          <a:lstStyle/>
          <a:p>
            <a:pPr algn="ctr"/>
            <a:r>
              <a:rPr lang="en-US" b="0" i="1" dirty="0">
                <a:solidFill>
                  <a:schemeClr val="bg1"/>
                </a:solidFill>
              </a:rPr>
              <a:t>Cyclist. </a:t>
            </a:r>
            <a:r>
              <a:rPr lang="en-US" b="0" dirty="0">
                <a:solidFill>
                  <a:schemeClr val="bg1"/>
                </a:solidFill>
              </a:rPr>
              <a:t>1913</a:t>
            </a:r>
          </a:p>
        </p:txBody>
      </p:sp>
      <p:pic>
        <p:nvPicPr>
          <p:cNvPr id="8" name="Content Placeholder 7">
            <a:extLst>
              <a:ext uri="{FF2B5EF4-FFF2-40B4-BE49-F238E27FC236}">
                <a16:creationId xmlns:a16="http://schemas.microsoft.com/office/drawing/2014/main" id="{E0CD115E-05BC-4A49-976F-26985C309361}"/>
              </a:ext>
            </a:extLst>
          </p:cNvPr>
          <p:cNvPicPr>
            <a:picLocks noGrp="1" noChangeAspect="1"/>
          </p:cNvPicPr>
          <p:nvPr>
            <p:ph sz="half" idx="2"/>
          </p:nvPr>
        </p:nvPicPr>
        <p:blipFill>
          <a:blip r:embed="rId2"/>
          <a:stretch>
            <a:fillRect/>
          </a:stretch>
        </p:blipFill>
        <p:spPr>
          <a:xfrm>
            <a:off x="152798" y="1681163"/>
            <a:ext cx="6287821" cy="4706884"/>
          </a:xfrm>
        </p:spPr>
      </p:pic>
      <p:sp>
        <p:nvSpPr>
          <p:cNvPr id="5" name="Text Placeholder 4">
            <a:extLst>
              <a:ext uri="{FF2B5EF4-FFF2-40B4-BE49-F238E27FC236}">
                <a16:creationId xmlns:a16="http://schemas.microsoft.com/office/drawing/2014/main" id="{138444E0-2E53-A74E-9B97-BF1B1AE30D0C}"/>
              </a:ext>
            </a:extLst>
          </p:cNvPr>
          <p:cNvSpPr>
            <a:spLocks noGrp="1"/>
          </p:cNvSpPr>
          <p:nvPr>
            <p:ph type="body" sz="quarter" idx="3"/>
          </p:nvPr>
        </p:nvSpPr>
        <p:spPr>
          <a:xfrm>
            <a:off x="7183537" y="857251"/>
            <a:ext cx="4446168" cy="648244"/>
          </a:xfrm>
        </p:spPr>
        <p:txBody>
          <a:bodyPr>
            <a:normAutofit fontScale="92500" lnSpcReduction="10000"/>
          </a:bodyPr>
          <a:lstStyle/>
          <a:p>
            <a:pPr algn="ctr"/>
            <a:r>
              <a:rPr lang="en-GB" b="0" i="1" dirty="0">
                <a:solidFill>
                  <a:schemeClr val="bg1"/>
                </a:solidFill>
                <a:latin typeface="+mj-lt"/>
              </a:rPr>
              <a:t>Cats: </a:t>
            </a:r>
            <a:r>
              <a:rPr lang="en-GB" b="0" i="1" dirty="0" err="1">
                <a:solidFill>
                  <a:schemeClr val="bg1"/>
                </a:solidFill>
                <a:latin typeface="+mj-lt"/>
              </a:rPr>
              <a:t>Rayist</a:t>
            </a:r>
            <a:r>
              <a:rPr lang="en-GB" b="0" i="1" dirty="0">
                <a:solidFill>
                  <a:schemeClr val="bg1"/>
                </a:solidFill>
                <a:latin typeface="+mj-lt"/>
              </a:rPr>
              <a:t> Perception in Rose, Black and Yellow.</a:t>
            </a:r>
            <a:r>
              <a:rPr lang="en-GB" b="0" dirty="0">
                <a:solidFill>
                  <a:schemeClr val="bg1"/>
                </a:solidFill>
                <a:latin typeface="+mj-lt"/>
              </a:rPr>
              <a:t>  1912</a:t>
            </a:r>
            <a:endParaRPr lang="en-US" b="0" dirty="0">
              <a:solidFill>
                <a:schemeClr val="bg1"/>
              </a:solidFill>
              <a:latin typeface="+mj-lt"/>
            </a:endParaRPr>
          </a:p>
        </p:txBody>
      </p:sp>
      <p:pic>
        <p:nvPicPr>
          <p:cNvPr id="10" name="Content Placeholder 9">
            <a:extLst>
              <a:ext uri="{FF2B5EF4-FFF2-40B4-BE49-F238E27FC236}">
                <a16:creationId xmlns:a16="http://schemas.microsoft.com/office/drawing/2014/main" id="{9025EB18-8317-1141-A094-1C1F466C09E5}"/>
              </a:ext>
            </a:extLst>
          </p:cNvPr>
          <p:cNvPicPr>
            <a:picLocks noGrp="1" noChangeAspect="1"/>
          </p:cNvPicPr>
          <p:nvPr>
            <p:ph sz="quarter" idx="4"/>
          </p:nvPr>
        </p:nvPicPr>
        <p:blipFill>
          <a:blip r:embed="rId3"/>
          <a:stretch>
            <a:fillRect/>
          </a:stretch>
        </p:blipFill>
        <p:spPr>
          <a:xfrm>
            <a:off x="7183537" y="1681163"/>
            <a:ext cx="4718776" cy="4687527"/>
          </a:xfrm>
        </p:spPr>
      </p:pic>
    </p:spTree>
    <p:extLst>
      <p:ext uri="{BB962C8B-B14F-4D97-AF65-F5344CB8AC3E}">
        <p14:creationId xmlns:p14="http://schemas.microsoft.com/office/powerpoint/2010/main" val="5726262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32FFD0B-A01E-E944-9CFE-BC4269B532CF}"/>
              </a:ext>
            </a:extLst>
          </p:cNvPr>
          <p:cNvSpPr>
            <a:spLocks noGrp="1"/>
          </p:cNvSpPr>
          <p:nvPr>
            <p:ph type="title"/>
          </p:nvPr>
        </p:nvSpPr>
        <p:spPr>
          <a:xfrm>
            <a:off x="1156138" y="1418897"/>
            <a:ext cx="4377170" cy="3699641"/>
          </a:xfrm>
        </p:spPr>
        <p:txBody>
          <a:bodyPr>
            <a:normAutofit/>
          </a:bodyPr>
          <a:lstStyle/>
          <a:p>
            <a:pPr algn="ctr"/>
            <a:r>
              <a:rPr lang="en-GB" sz="2400" dirty="0">
                <a:solidFill>
                  <a:schemeClr val="bg1"/>
                </a:solidFill>
              </a:rPr>
              <a:t>Natalya </a:t>
            </a:r>
            <a:r>
              <a:rPr lang="en-GB" sz="2400" dirty="0" err="1">
                <a:solidFill>
                  <a:schemeClr val="bg1"/>
                </a:solidFill>
              </a:rPr>
              <a:t>Goncharova</a:t>
            </a:r>
            <a:r>
              <a:rPr lang="en-GB" sz="2400" dirty="0">
                <a:solidFill>
                  <a:schemeClr val="bg1"/>
                </a:solidFill>
              </a:rPr>
              <a:t> </a:t>
            </a:r>
            <a:br>
              <a:rPr lang="en-GB" sz="2400" dirty="0">
                <a:solidFill>
                  <a:schemeClr val="bg1"/>
                </a:solidFill>
              </a:rPr>
            </a:br>
            <a:r>
              <a:rPr lang="en-GB" sz="2400" i="1" dirty="0">
                <a:solidFill>
                  <a:schemeClr val="bg1"/>
                </a:solidFill>
              </a:rPr>
              <a:t>Dynamo Machine</a:t>
            </a:r>
            <a:r>
              <a:rPr lang="en-GB" sz="2400" dirty="0">
                <a:solidFill>
                  <a:schemeClr val="bg1"/>
                </a:solidFill>
              </a:rPr>
              <a:t> </a:t>
            </a:r>
            <a:br>
              <a:rPr lang="en-GB" sz="2400" dirty="0">
                <a:solidFill>
                  <a:schemeClr val="bg1"/>
                </a:solidFill>
              </a:rPr>
            </a:br>
            <a:r>
              <a:rPr lang="en-GB" sz="2400" dirty="0">
                <a:solidFill>
                  <a:schemeClr val="bg1"/>
                </a:solidFill>
              </a:rPr>
              <a:t>1913</a:t>
            </a:r>
            <a:endParaRPr lang="en-US" sz="2400" dirty="0">
              <a:solidFill>
                <a:schemeClr val="bg1"/>
              </a:solidFill>
            </a:endParaRPr>
          </a:p>
        </p:txBody>
      </p:sp>
      <p:pic>
        <p:nvPicPr>
          <p:cNvPr id="10" name="Content Placeholder 9" descr="A picture containing building&#10;&#10;Description automatically generated">
            <a:extLst>
              <a:ext uri="{FF2B5EF4-FFF2-40B4-BE49-F238E27FC236}">
                <a16:creationId xmlns:a16="http://schemas.microsoft.com/office/drawing/2014/main" id="{4E3FA7E9-9654-B84F-820C-D3AD2861391D}"/>
              </a:ext>
            </a:extLst>
          </p:cNvPr>
          <p:cNvPicPr>
            <a:picLocks noGrp="1" noChangeAspect="1"/>
          </p:cNvPicPr>
          <p:nvPr>
            <p:ph idx="1"/>
          </p:nvPr>
        </p:nvPicPr>
        <p:blipFill>
          <a:blip r:embed="rId2"/>
          <a:stretch>
            <a:fillRect/>
          </a:stretch>
        </p:blipFill>
        <p:spPr>
          <a:xfrm>
            <a:off x="6658693" y="71062"/>
            <a:ext cx="5459735" cy="6748841"/>
          </a:xfrm>
        </p:spPr>
      </p:pic>
    </p:spTree>
    <p:extLst>
      <p:ext uri="{BB962C8B-B14F-4D97-AF65-F5344CB8AC3E}">
        <p14:creationId xmlns:p14="http://schemas.microsoft.com/office/powerpoint/2010/main" val="27811921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D22A24-3136-0645-95AA-1883747FEE80}"/>
              </a:ext>
            </a:extLst>
          </p:cNvPr>
          <p:cNvPicPr>
            <a:picLocks noChangeAspect="1"/>
          </p:cNvPicPr>
          <p:nvPr/>
        </p:nvPicPr>
        <p:blipFill>
          <a:blip r:embed="rId2"/>
          <a:stretch>
            <a:fillRect/>
          </a:stretch>
        </p:blipFill>
        <p:spPr>
          <a:xfrm>
            <a:off x="467994" y="1018903"/>
            <a:ext cx="4744212" cy="5271347"/>
          </a:xfrm>
          <a:prstGeom prst="rect">
            <a:avLst/>
          </a:prstGeom>
        </p:spPr>
      </p:pic>
      <p:pic>
        <p:nvPicPr>
          <p:cNvPr id="10" name="Picture 9">
            <a:extLst>
              <a:ext uri="{FF2B5EF4-FFF2-40B4-BE49-F238E27FC236}">
                <a16:creationId xmlns:a16="http://schemas.microsoft.com/office/drawing/2014/main" id="{ECCABA61-034D-0C46-81F8-AD498B50CDBF}"/>
              </a:ext>
            </a:extLst>
          </p:cNvPr>
          <p:cNvPicPr>
            <a:picLocks noChangeAspect="1"/>
          </p:cNvPicPr>
          <p:nvPr/>
        </p:nvPicPr>
        <p:blipFill>
          <a:blip r:embed="rId3"/>
          <a:stretch>
            <a:fillRect/>
          </a:stretch>
        </p:blipFill>
        <p:spPr>
          <a:xfrm>
            <a:off x="5557633" y="1018903"/>
            <a:ext cx="6467367" cy="5271347"/>
          </a:xfrm>
          <a:prstGeom prst="rect">
            <a:avLst/>
          </a:prstGeom>
        </p:spPr>
      </p:pic>
      <p:sp>
        <p:nvSpPr>
          <p:cNvPr id="11" name="TextBox 10">
            <a:extLst>
              <a:ext uri="{FF2B5EF4-FFF2-40B4-BE49-F238E27FC236}">
                <a16:creationId xmlns:a16="http://schemas.microsoft.com/office/drawing/2014/main" id="{DE94F7DD-21D7-0141-8095-12BAC0C9D514}"/>
              </a:ext>
            </a:extLst>
          </p:cNvPr>
          <p:cNvSpPr txBox="1"/>
          <p:nvPr/>
        </p:nvSpPr>
        <p:spPr>
          <a:xfrm>
            <a:off x="467994" y="182880"/>
            <a:ext cx="4744212" cy="707886"/>
          </a:xfrm>
          <a:prstGeom prst="rect">
            <a:avLst/>
          </a:prstGeom>
          <a:noFill/>
        </p:spPr>
        <p:txBody>
          <a:bodyPr wrap="square" rtlCol="0">
            <a:spAutoFit/>
          </a:bodyPr>
          <a:lstStyle/>
          <a:p>
            <a:pPr algn="ctr"/>
            <a:r>
              <a:rPr lang="en-US" sz="2000" dirty="0">
                <a:latin typeface="+mj-lt"/>
              </a:rPr>
              <a:t>Nataliya </a:t>
            </a:r>
            <a:r>
              <a:rPr lang="en-US" sz="2000" dirty="0" err="1">
                <a:latin typeface="+mj-lt"/>
              </a:rPr>
              <a:t>Goncharova</a:t>
            </a:r>
            <a:r>
              <a:rPr lang="en-US" sz="2000" dirty="0">
                <a:latin typeface="+mj-lt"/>
              </a:rPr>
              <a:t>. </a:t>
            </a:r>
          </a:p>
          <a:p>
            <a:pPr algn="ctr"/>
            <a:r>
              <a:rPr lang="en-US" sz="2000" i="1" dirty="0" err="1">
                <a:latin typeface="+mj-lt"/>
              </a:rPr>
              <a:t>Rayism</a:t>
            </a:r>
            <a:r>
              <a:rPr lang="en-US" sz="2000" i="1" dirty="0">
                <a:latin typeface="+mj-lt"/>
              </a:rPr>
              <a:t>. Blue Green Forest</a:t>
            </a:r>
            <a:r>
              <a:rPr lang="en-US" sz="2000" dirty="0">
                <a:latin typeface="+mj-lt"/>
              </a:rPr>
              <a:t>. 1913</a:t>
            </a:r>
          </a:p>
        </p:txBody>
      </p:sp>
      <p:sp>
        <p:nvSpPr>
          <p:cNvPr id="12" name="TextBox 11">
            <a:extLst>
              <a:ext uri="{FF2B5EF4-FFF2-40B4-BE49-F238E27FC236}">
                <a16:creationId xmlns:a16="http://schemas.microsoft.com/office/drawing/2014/main" id="{BE0557B2-5C47-CB48-85EC-C9AB7403683B}"/>
              </a:ext>
            </a:extLst>
          </p:cNvPr>
          <p:cNvSpPr txBox="1"/>
          <p:nvPr/>
        </p:nvSpPr>
        <p:spPr>
          <a:xfrm>
            <a:off x="5557633" y="300446"/>
            <a:ext cx="6467367" cy="400110"/>
          </a:xfrm>
          <a:prstGeom prst="rect">
            <a:avLst/>
          </a:prstGeom>
          <a:noFill/>
        </p:spPr>
        <p:txBody>
          <a:bodyPr wrap="square" rtlCol="0">
            <a:spAutoFit/>
          </a:bodyPr>
          <a:lstStyle/>
          <a:p>
            <a:pPr algn="ctr"/>
            <a:r>
              <a:rPr lang="en-US" sz="2000" dirty="0">
                <a:latin typeface="+mj-lt"/>
              </a:rPr>
              <a:t>Mikhail Larionov. </a:t>
            </a:r>
            <a:r>
              <a:rPr lang="en-US" sz="2000" i="1" dirty="0">
                <a:latin typeface="+mj-lt"/>
              </a:rPr>
              <a:t>Nocturne.</a:t>
            </a:r>
            <a:r>
              <a:rPr lang="en-US" sz="2000" dirty="0">
                <a:latin typeface="+mj-lt"/>
              </a:rPr>
              <a:t> 1913-14</a:t>
            </a:r>
          </a:p>
        </p:txBody>
      </p:sp>
    </p:spTree>
    <p:extLst>
      <p:ext uri="{BB962C8B-B14F-4D97-AF65-F5344CB8AC3E}">
        <p14:creationId xmlns:p14="http://schemas.microsoft.com/office/powerpoint/2010/main" val="27215950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B7C05C5-8DDD-5E45-94DE-97FAF4FEB6FB}"/>
              </a:ext>
            </a:extLst>
          </p:cNvPr>
          <p:cNvPicPr>
            <a:picLocks noChangeAspect="1"/>
          </p:cNvPicPr>
          <p:nvPr/>
        </p:nvPicPr>
        <p:blipFill>
          <a:blip r:embed="rId2"/>
          <a:stretch>
            <a:fillRect/>
          </a:stretch>
        </p:blipFill>
        <p:spPr>
          <a:xfrm>
            <a:off x="6992145" y="643467"/>
            <a:ext cx="4164371" cy="5571066"/>
          </a:xfrm>
          <a:prstGeom prst="rect">
            <a:avLst/>
          </a:prstGeom>
        </p:spPr>
      </p:pic>
      <p:sp>
        <p:nvSpPr>
          <p:cNvPr id="4" name="TextBox 3">
            <a:extLst>
              <a:ext uri="{FF2B5EF4-FFF2-40B4-BE49-F238E27FC236}">
                <a16:creationId xmlns:a16="http://schemas.microsoft.com/office/drawing/2014/main" id="{4DF65C42-D94B-604B-B7F5-E4E8DE5132AF}"/>
              </a:ext>
            </a:extLst>
          </p:cNvPr>
          <p:cNvSpPr txBox="1"/>
          <p:nvPr/>
        </p:nvSpPr>
        <p:spPr>
          <a:xfrm>
            <a:off x="477012" y="966651"/>
            <a:ext cx="6515133" cy="1569660"/>
          </a:xfrm>
          <a:prstGeom prst="rect">
            <a:avLst/>
          </a:prstGeom>
          <a:noFill/>
        </p:spPr>
        <p:txBody>
          <a:bodyPr wrap="square" rtlCol="0">
            <a:spAutoFit/>
          </a:bodyPr>
          <a:lstStyle/>
          <a:p>
            <a:pPr algn="ctr"/>
            <a:r>
              <a:rPr lang="en-US" sz="9600" dirty="0">
                <a:solidFill>
                  <a:schemeClr val="tx1">
                    <a:lumMod val="50000"/>
                    <a:lumOff val="50000"/>
                  </a:schemeClr>
                </a:solidFill>
                <a:latin typeface="Phosphate Inline" panose="02000506050000020004" pitchFamily="2" charset="77"/>
                <a:cs typeface="Phosphate Inline" panose="02000506050000020004" pitchFamily="2" charset="77"/>
              </a:rPr>
              <a:t>FUTURISM</a:t>
            </a:r>
          </a:p>
        </p:txBody>
      </p:sp>
      <p:sp>
        <p:nvSpPr>
          <p:cNvPr id="5" name="TextBox 4">
            <a:extLst>
              <a:ext uri="{FF2B5EF4-FFF2-40B4-BE49-F238E27FC236}">
                <a16:creationId xmlns:a16="http://schemas.microsoft.com/office/drawing/2014/main" id="{CEC9E7F6-1590-1C48-8A80-428A62DA9853}"/>
              </a:ext>
            </a:extLst>
          </p:cNvPr>
          <p:cNvSpPr txBox="1"/>
          <p:nvPr/>
        </p:nvSpPr>
        <p:spPr>
          <a:xfrm>
            <a:off x="1035483" y="4519749"/>
            <a:ext cx="5956661" cy="1754326"/>
          </a:xfrm>
          <a:prstGeom prst="rect">
            <a:avLst/>
          </a:prstGeom>
          <a:noFill/>
        </p:spPr>
        <p:txBody>
          <a:bodyPr wrap="square" rtlCol="0">
            <a:spAutoFit/>
          </a:bodyPr>
          <a:lstStyle/>
          <a:p>
            <a:endParaRPr lang="en-US" dirty="0"/>
          </a:p>
          <a:p>
            <a:endParaRPr lang="en-US" dirty="0"/>
          </a:p>
          <a:p>
            <a:endParaRPr lang="en-US" dirty="0"/>
          </a:p>
          <a:p>
            <a:endParaRPr lang="en-US" dirty="0"/>
          </a:p>
          <a:p>
            <a:r>
              <a:rPr lang="en-US" dirty="0"/>
              <a:t>	                Umberto Boccioni. </a:t>
            </a:r>
          </a:p>
          <a:p>
            <a:r>
              <a:rPr lang="en-US" i="1" dirty="0"/>
              <a:t>	                Unique Forms of Continuity in Space</a:t>
            </a:r>
            <a:r>
              <a:rPr lang="en-US" dirty="0"/>
              <a:t>. 1913</a:t>
            </a:r>
          </a:p>
        </p:txBody>
      </p:sp>
      <p:sp>
        <p:nvSpPr>
          <p:cNvPr id="6" name="TextBox 5">
            <a:extLst>
              <a:ext uri="{FF2B5EF4-FFF2-40B4-BE49-F238E27FC236}">
                <a16:creationId xmlns:a16="http://schemas.microsoft.com/office/drawing/2014/main" id="{E65AFDB2-EF6B-D844-A93F-43227F4CFA6C}"/>
              </a:ext>
            </a:extLst>
          </p:cNvPr>
          <p:cNvSpPr txBox="1"/>
          <p:nvPr/>
        </p:nvSpPr>
        <p:spPr>
          <a:xfrm>
            <a:off x="1423851" y="2873829"/>
            <a:ext cx="4672149" cy="954107"/>
          </a:xfrm>
          <a:prstGeom prst="rect">
            <a:avLst/>
          </a:prstGeom>
          <a:noFill/>
        </p:spPr>
        <p:txBody>
          <a:bodyPr wrap="square" rtlCol="0">
            <a:spAutoFit/>
          </a:bodyPr>
          <a:lstStyle/>
          <a:p>
            <a:pPr algn="ctr"/>
            <a:r>
              <a:rPr lang="en-US" sz="2800" dirty="0">
                <a:latin typeface="Gill Sans MT" panose="020B0502020104020203" pitchFamily="34" charset="77"/>
              </a:rPr>
              <a:t>Die in the past. </a:t>
            </a:r>
          </a:p>
          <a:p>
            <a:pPr algn="ctr"/>
            <a:r>
              <a:rPr lang="en-US" sz="2800" dirty="0">
                <a:latin typeface="Gill Sans MT" panose="020B0502020104020203" pitchFamily="34" charset="77"/>
              </a:rPr>
              <a:t>Live in the Future. </a:t>
            </a:r>
          </a:p>
        </p:txBody>
      </p:sp>
    </p:spTree>
    <p:extLst>
      <p:ext uri="{BB962C8B-B14F-4D97-AF65-F5344CB8AC3E}">
        <p14:creationId xmlns:p14="http://schemas.microsoft.com/office/powerpoint/2010/main" val="25837896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15F6E9-C02E-3F43-AD98-21622EC775AB}"/>
              </a:ext>
            </a:extLst>
          </p:cNvPr>
          <p:cNvPicPr>
            <a:picLocks noChangeAspect="1"/>
          </p:cNvPicPr>
          <p:nvPr/>
        </p:nvPicPr>
        <p:blipFill>
          <a:blip r:embed="rId2"/>
          <a:stretch>
            <a:fillRect/>
          </a:stretch>
        </p:blipFill>
        <p:spPr>
          <a:xfrm>
            <a:off x="640080" y="1489165"/>
            <a:ext cx="5782815" cy="4560555"/>
          </a:xfrm>
          <a:prstGeom prst="rect">
            <a:avLst/>
          </a:prstGeom>
        </p:spPr>
      </p:pic>
      <p:pic>
        <p:nvPicPr>
          <p:cNvPr id="10" name="Picture 9">
            <a:extLst>
              <a:ext uri="{FF2B5EF4-FFF2-40B4-BE49-F238E27FC236}">
                <a16:creationId xmlns:a16="http://schemas.microsoft.com/office/drawing/2014/main" id="{FAC62CBE-E18D-AF43-AF26-F2AB5DC9BD51}"/>
              </a:ext>
            </a:extLst>
          </p:cNvPr>
          <p:cNvPicPr>
            <a:picLocks noChangeAspect="1"/>
          </p:cNvPicPr>
          <p:nvPr/>
        </p:nvPicPr>
        <p:blipFill>
          <a:blip r:embed="rId3"/>
          <a:stretch>
            <a:fillRect/>
          </a:stretch>
        </p:blipFill>
        <p:spPr>
          <a:xfrm>
            <a:off x="7218426" y="320039"/>
            <a:ext cx="4661984" cy="6217921"/>
          </a:xfrm>
          <a:prstGeom prst="rect">
            <a:avLst/>
          </a:prstGeom>
        </p:spPr>
      </p:pic>
      <p:sp>
        <p:nvSpPr>
          <p:cNvPr id="11" name="TextBox 10">
            <a:extLst>
              <a:ext uri="{FF2B5EF4-FFF2-40B4-BE49-F238E27FC236}">
                <a16:creationId xmlns:a16="http://schemas.microsoft.com/office/drawing/2014/main" id="{A4ADDAC4-3740-4B47-BF1D-C27881B0173B}"/>
              </a:ext>
            </a:extLst>
          </p:cNvPr>
          <p:cNvSpPr txBox="1"/>
          <p:nvPr/>
        </p:nvSpPr>
        <p:spPr>
          <a:xfrm>
            <a:off x="640080" y="320039"/>
            <a:ext cx="5782814" cy="830997"/>
          </a:xfrm>
          <a:prstGeom prst="rect">
            <a:avLst/>
          </a:prstGeom>
          <a:noFill/>
        </p:spPr>
        <p:txBody>
          <a:bodyPr wrap="square" rtlCol="0">
            <a:spAutoFit/>
          </a:bodyPr>
          <a:lstStyle/>
          <a:p>
            <a:pPr algn="ctr"/>
            <a:r>
              <a:rPr lang="en-GB" sz="2400" dirty="0">
                <a:latin typeface="+mj-lt"/>
              </a:rPr>
              <a:t>Ugo </a:t>
            </a:r>
            <a:r>
              <a:rPr lang="en-GB" sz="2400" dirty="0" err="1">
                <a:latin typeface="+mj-lt"/>
              </a:rPr>
              <a:t>Giannattasio</a:t>
            </a:r>
            <a:r>
              <a:rPr lang="en-GB" sz="2400" dirty="0">
                <a:latin typeface="+mj-lt"/>
              </a:rPr>
              <a:t> </a:t>
            </a:r>
            <a:r>
              <a:rPr lang="en-GB" dirty="0">
                <a:latin typeface="+mj-lt"/>
              </a:rPr>
              <a:t>(1888-1958)</a:t>
            </a:r>
          </a:p>
          <a:p>
            <a:pPr algn="ctr"/>
            <a:r>
              <a:rPr lang="en-GB" sz="2400" i="1" dirty="0">
                <a:latin typeface="+mj-lt"/>
              </a:rPr>
              <a:t>Motor Car. </a:t>
            </a:r>
            <a:r>
              <a:rPr lang="en-GB" dirty="0">
                <a:latin typeface="+mj-lt"/>
              </a:rPr>
              <a:t>1920</a:t>
            </a:r>
            <a:endParaRPr lang="en-US" dirty="0">
              <a:latin typeface="+mj-lt"/>
            </a:endParaRPr>
          </a:p>
        </p:txBody>
      </p:sp>
    </p:spTree>
    <p:extLst>
      <p:ext uri="{BB962C8B-B14F-4D97-AF65-F5344CB8AC3E}">
        <p14:creationId xmlns:p14="http://schemas.microsoft.com/office/powerpoint/2010/main" val="19755748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4CBB-684D-394B-816C-6C8057A47DA4}"/>
              </a:ext>
            </a:extLst>
          </p:cNvPr>
          <p:cNvSpPr>
            <a:spLocks noGrp="1"/>
          </p:cNvSpPr>
          <p:nvPr>
            <p:ph type="title"/>
          </p:nvPr>
        </p:nvSpPr>
        <p:spPr>
          <a:xfrm>
            <a:off x="235132" y="457200"/>
            <a:ext cx="5705924" cy="1600200"/>
          </a:xfrm>
        </p:spPr>
        <p:txBody>
          <a:bodyPr/>
          <a:lstStyle/>
          <a:p>
            <a:pPr algn="ctr"/>
            <a:r>
              <a:rPr lang="en-US" dirty="0">
                <a:solidFill>
                  <a:schemeClr val="bg1"/>
                </a:solidFill>
              </a:rPr>
              <a:t>Umberto Boccioni. </a:t>
            </a:r>
            <a:r>
              <a:rPr lang="en-US" sz="1800" dirty="0">
                <a:solidFill>
                  <a:schemeClr val="bg1"/>
                </a:solidFill>
              </a:rPr>
              <a:t>(1882-1916) </a:t>
            </a:r>
            <a:br>
              <a:rPr lang="en-US" sz="1800" dirty="0">
                <a:solidFill>
                  <a:schemeClr val="bg1"/>
                </a:solidFill>
              </a:rPr>
            </a:br>
            <a:r>
              <a:rPr lang="en-US" i="1" dirty="0">
                <a:solidFill>
                  <a:schemeClr val="bg1"/>
                </a:solidFill>
              </a:rPr>
              <a:t>Riot in the Gallery</a:t>
            </a:r>
            <a:r>
              <a:rPr lang="en-US" dirty="0">
                <a:solidFill>
                  <a:schemeClr val="bg1"/>
                </a:solidFill>
              </a:rPr>
              <a:t>. </a:t>
            </a:r>
            <a:r>
              <a:rPr lang="en-US" sz="1800" dirty="0">
                <a:solidFill>
                  <a:schemeClr val="bg1"/>
                </a:solidFill>
              </a:rPr>
              <a:t>1910</a:t>
            </a:r>
          </a:p>
        </p:txBody>
      </p:sp>
      <p:pic>
        <p:nvPicPr>
          <p:cNvPr id="6" name="Content Placeholder 5">
            <a:extLst>
              <a:ext uri="{FF2B5EF4-FFF2-40B4-BE49-F238E27FC236}">
                <a16:creationId xmlns:a16="http://schemas.microsoft.com/office/drawing/2014/main" id="{0B7DB9C3-701F-4D4A-8286-D6673DA827EA}"/>
              </a:ext>
            </a:extLst>
          </p:cNvPr>
          <p:cNvPicPr>
            <a:picLocks noGrp="1" noChangeAspect="1"/>
          </p:cNvPicPr>
          <p:nvPr>
            <p:ph idx="1"/>
          </p:nvPr>
        </p:nvPicPr>
        <p:blipFill>
          <a:blip r:embed="rId2"/>
          <a:stretch>
            <a:fillRect/>
          </a:stretch>
        </p:blipFill>
        <p:spPr>
          <a:xfrm>
            <a:off x="6250945" y="112882"/>
            <a:ext cx="5492564" cy="6631357"/>
          </a:xfrm>
        </p:spPr>
      </p:pic>
      <p:sp>
        <p:nvSpPr>
          <p:cNvPr id="4" name="Text Placeholder 3">
            <a:extLst>
              <a:ext uri="{FF2B5EF4-FFF2-40B4-BE49-F238E27FC236}">
                <a16:creationId xmlns:a16="http://schemas.microsoft.com/office/drawing/2014/main" id="{20496C3B-9AE2-1F41-9BE9-BBC30643F559}"/>
              </a:ext>
            </a:extLst>
          </p:cNvPr>
          <p:cNvSpPr>
            <a:spLocks noGrp="1"/>
          </p:cNvSpPr>
          <p:nvPr>
            <p:ph type="body" sz="half" idx="2"/>
          </p:nvPr>
        </p:nvSpPr>
        <p:spPr>
          <a:xfrm>
            <a:off x="235132" y="3429000"/>
            <a:ext cx="5133702" cy="2439988"/>
          </a:xfrm>
        </p:spPr>
        <p:txBody>
          <a:bodyPr/>
          <a:lstStyle/>
          <a:p>
            <a:r>
              <a:rPr lang="en-US" sz="2800" dirty="0">
                <a:solidFill>
                  <a:schemeClr val="bg1"/>
                </a:solidFill>
              </a:rPr>
              <a:t>We wish to destroy museums, libraries, academies of any sort. </a:t>
            </a:r>
          </a:p>
          <a:p>
            <a:r>
              <a:rPr lang="en-US" dirty="0" err="1">
                <a:solidFill>
                  <a:schemeClr val="bg1"/>
                </a:solidFill>
              </a:rPr>
              <a:t>F.T.Marinetti</a:t>
            </a:r>
            <a:r>
              <a:rPr lang="en-US" dirty="0">
                <a:solidFill>
                  <a:schemeClr val="bg1"/>
                </a:solidFill>
              </a:rPr>
              <a:t>. </a:t>
            </a:r>
            <a:r>
              <a:rPr lang="en-US" i="1" dirty="0">
                <a:solidFill>
                  <a:schemeClr val="bg1"/>
                </a:solidFill>
              </a:rPr>
              <a:t>The Futurist Manifesto. 1909</a:t>
            </a:r>
            <a:endParaRPr lang="en-US" dirty="0">
              <a:solidFill>
                <a:schemeClr val="bg1"/>
              </a:solidFill>
            </a:endParaRPr>
          </a:p>
        </p:txBody>
      </p:sp>
    </p:spTree>
    <p:extLst>
      <p:ext uri="{BB962C8B-B14F-4D97-AF65-F5344CB8AC3E}">
        <p14:creationId xmlns:p14="http://schemas.microsoft.com/office/powerpoint/2010/main" val="28395710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8E7513B-A84C-D341-8113-8088A9B7B2CE}"/>
              </a:ext>
            </a:extLst>
          </p:cNvPr>
          <p:cNvSpPr>
            <a:spLocks noGrp="1"/>
          </p:cNvSpPr>
          <p:nvPr>
            <p:ph type="title"/>
          </p:nvPr>
        </p:nvSpPr>
        <p:spPr>
          <a:xfrm>
            <a:off x="839788" y="365126"/>
            <a:ext cx="10515600" cy="601526"/>
          </a:xfrm>
        </p:spPr>
        <p:txBody>
          <a:bodyPr>
            <a:normAutofit fontScale="90000"/>
          </a:bodyPr>
          <a:lstStyle/>
          <a:p>
            <a:pPr algn="ctr"/>
            <a:r>
              <a:rPr lang="en-US" dirty="0">
                <a:solidFill>
                  <a:schemeClr val="bg1"/>
                </a:solidFill>
              </a:rPr>
              <a:t>Gino </a:t>
            </a:r>
            <a:r>
              <a:rPr lang="en-US" dirty="0" err="1">
                <a:solidFill>
                  <a:schemeClr val="bg1"/>
                </a:solidFill>
              </a:rPr>
              <a:t>Severini</a:t>
            </a:r>
            <a:r>
              <a:rPr lang="en-US" dirty="0">
                <a:solidFill>
                  <a:schemeClr val="bg1"/>
                </a:solidFill>
              </a:rPr>
              <a:t>. </a:t>
            </a:r>
            <a:r>
              <a:rPr lang="en-US" sz="3100" dirty="0">
                <a:solidFill>
                  <a:schemeClr val="bg1"/>
                </a:solidFill>
              </a:rPr>
              <a:t>1883-1966.</a:t>
            </a:r>
          </a:p>
        </p:txBody>
      </p:sp>
      <p:sp>
        <p:nvSpPr>
          <p:cNvPr id="15" name="Text Placeholder 14">
            <a:extLst>
              <a:ext uri="{FF2B5EF4-FFF2-40B4-BE49-F238E27FC236}">
                <a16:creationId xmlns:a16="http://schemas.microsoft.com/office/drawing/2014/main" id="{72F00AF5-7F78-264E-AF46-82CA3042B6CB}"/>
              </a:ext>
            </a:extLst>
          </p:cNvPr>
          <p:cNvSpPr>
            <a:spLocks noGrp="1"/>
          </p:cNvSpPr>
          <p:nvPr>
            <p:ph type="body" idx="1"/>
          </p:nvPr>
        </p:nvSpPr>
        <p:spPr>
          <a:xfrm>
            <a:off x="286342" y="966653"/>
            <a:ext cx="5573547" cy="601526"/>
          </a:xfrm>
        </p:spPr>
        <p:txBody>
          <a:bodyPr/>
          <a:lstStyle/>
          <a:p>
            <a:pPr algn="ctr"/>
            <a:r>
              <a:rPr lang="en-US" b="0" i="1" dirty="0">
                <a:solidFill>
                  <a:schemeClr val="bg1"/>
                </a:solidFill>
                <a:latin typeface="+mj-lt"/>
              </a:rPr>
              <a:t>Le Nord-Sud. </a:t>
            </a:r>
            <a:r>
              <a:rPr lang="en-US" sz="2000" b="0" dirty="0">
                <a:solidFill>
                  <a:schemeClr val="bg1"/>
                </a:solidFill>
                <a:latin typeface="+mj-lt"/>
              </a:rPr>
              <a:t>1912</a:t>
            </a:r>
          </a:p>
        </p:txBody>
      </p:sp>
      <p:pic>
        <p:nvPicPr>
          <p:cNvPr id="11" name="Content Placeholder 10">
            <a:extLst>
              <a:ext uri="{FF2B5EF4-FFF2-40B4-BE49-F238E27FC236}">
                <a16:creationId xmlns:a16="http://schemas.microsoft.com/office/drawing/2014/main" id="{3AB405E5-3A0D-D544-B7B0-36D6A7D0375C}"/>
              </a:ext>
            </a:extLst>
          </p:cNvPr>
          <p:cNvPicPr>
            <a:picLocks noGrp="1" noChangeAspect="1"/>
          </p:cNvPicPr>
          <p:nvPr>
            <p:ph sz="half" idx="2"/>
          </p:nvPr>
        </p:nvPicPr>
        <p:blipFill>
          <a:blip r:embed="rId2"/>
          <a:stretch>
            <a:fillRect/>
          </a:stretch>
        </p:blipFill>
        <p:spPr>
          <a:xfrm>
            <a:off x="261257" y="1939833"/>
            <a:ext cx="5573547" cy="4249830"/>
          </a:xfrm>
        </p:spPr>
      </p:pic>
      <p:sp>
        <p:nvSpPr>
          <p:cNvPr id="16" name="Text Placeholder 15">
            <a:extLst>
              <a:ext uri="{FF2B5EF4-FFF2-40B4-BE49-F238E27FC236}">
                <a16:creationId xmlns:a16="http://schemas.microsoft.com/office/drawing/2014/main" id="{B62DE6EC-B9D9-4F41-BD3F-0C533277B187}"/>
              </a:ext>
            </a:extLst>
          </p:cNvPr>
          <p:cNvSpPr>
            <a:spLocks noGrp="1"/>
          </p:cNvSpPr>
          <p:nvPr>
            <p:ph type="body" sz="quarter" idx="3"/>
          </p:nvPr>
        </p:nvSpPr>
        <p:spPr>
          <a:xfrm>
            <a:off x="6359577" y="966652"/>
            <a:ext cx="5546082" cy="601527"/>
          </a:xfrm>
        </p:spPr>
        <p:txBody>
          <a:bodyPr/>
          <a:lstStyle/>
          <a:p>
            <a:pPr algn="ctr"/>
            <a:r>
              <a:rPr lang="en-US" b="0" i="1" dirty="0">
                <a:solidFill>
                  <a:schemeClr val="bg1"/>
                </a:solidFill>
                <a:latin typeface="+mj-lt"/>
              </a:rPr>
              <a:t>Suburban Train arriving in Paris. </a:t>
            </a:r>
            <a:r>
              <a:rPr lang="en-US" sz="2000" b="0" dirty="0">
                <a:solidFill>
                  <a:schemeClr val="bg1"/>
                </a:solidFill>
                <a:latin typeface="+mj-lt"/>
              </a:rPr>
              <a:t>1915</a:t>
            </a:r>
          </a:p>
        </p:txBody>
      </p:sp>
      <p:pic>
        <p:nvPicPr>
          <p:cNvPr id="13" name="Content Placeholder 12">
            <a:extLst>
              <a:ext uri="{FF2B5EF4-FFF2-40B4-BE49-F238E27FC236}">
                <a16:creationId xmlns:a16="http://schemas.microsoft.com/office/drawing/2014/main" id="{7CBF2E9F-3AA6-1F47-9402-51D8F87CE295}"/>
              </a:ext>
            </a:extLst>
          </p:cNvPr>
          <p:cNvPicPr>
            <a:picLocks noGrp="1" noChangeAspect="1"/>
          </p:cNvPicPr>
          <p:nvPr>
            <p:ph sz="quarter" idx="4"/>
          </p:nvPr>
        </p:nvPicPr>
        <p:blipFill>
          <a:blip r:embed="rId3"/>
          <a:stretch>
            <a:fillRect/>
          </a:stretch>
        </p:blipFill>
        <p:spPr>
          <a:xfrm>
            <a:off x="6359577" y="1939833"/>
            <a:ext cx="5546082" cy="4249830"/>
          </a:xfrm>
        </p:spPr>
      </p:pic>
    </p:spTree>
    <p:extLst>
      <p:ext uri="{BB962C8B-B14F-4D97-AF65-F5344CB8AC3E}">
        <p14:creationId xmlns:p14="http://schemas.microsoft.com/office/powerpoint/2010/main" val="16981369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5D146B-3960-D54A-A878-108A0F80512B}"/>
              </a:ext>
            </a:extLst>
          </p:cNvPr>
          <p:cNvSpPr>
            <a:spLocks noGrp="1"/>
          </p:cNvSpPr>
          <p:nvPr>
            <p:ph type="title"/>
          </p:nvPr>
        </p:nvSpPr>
        <p:spPr>
          <a:xfrm>
            <a:off x="104503" y="365125"/>
            <a:ext cx="5571311" cy="4468132"/>
          </a:xfrm>
        </p:spPr>
        <p:txBody>
          <a:bodyPr>
            <a:normAutofit/>
          </a:bodyPr>
          <a:lstStyle/>
          <a:p>
            <a:pPr algn="ctr"/>
            <a:r>
              <a:rPr lang="en-US" sz="3200" dirty="0"/>
              <a:t>Umberto Boccioni. </a:t>
            </a:r>
            <a:br>
              <a:rPr lang="en-US" sz="3200" dirty="0"/>
            </a:br>
            <a:r>
              <a:rPr lang="en-US" sz="3200" i="1" dirty="0"/>
              <a:t>The Forces of the Street</a:t>
            </a:r>
            <a:r>
              <a:rPr lang="en-US" sz="3200" dirty="0"/>
              <a:t>. </a:t>
            </a:r>
            <a:br>
              <a:rPr lang="en-US" sz="3200" dirty="0"/>
            </a:br>
            <a:r>
              <a:rPr lang="en-US" sz="2000" dirty="0"/>
              <a:t>1911.</a:t>
            </a:r>
          </a:p>
        </p:txBody>
      </p:sp>
      <p:pic>
        <p:nvPicPr>
          <p:cNvPr id="8" name="Content Placeholder 7">
            <a:extLst>
              <a:ext uri="{FF2B5EF4-FFF2-40B4-BE49-F238E27FC236}">
                <a16:creationId xmlns:a16="http://schemas.microsoft.com/office/drawing/2014/main" id="{6BD8C201-689B-2E43-9F1D-50B96B824C26}"/>
              </a:ext>
            </a:extLst>
          </p:cNvPr>
          <p:cNvPicPr>
            <a:picLocks noGrp="1" noChangeAspect="1"/>
          </p:cNvPicPr>
          <p:nvPr>
            <p:ph idx="1"/>
          </p:nvPr>
        </p:nvPicPr>
        <p:blipFill>
          <a:blip r:embed="rId2"/>
          <a:stretch>
            <a:fillRect/>
          </a:stretch>
        </p:blipFill>
        <p:spPr>
          <a:xfrm>
            <a:off x="6516186" y="53838"/>
            <a:ext cx="5451567" cy="6750324"/>
          </a:xfrm>
        </p:spPr>
      </p:pic>
    </p:spTree>
    <p:extLst>
      <p:ext uri="{BB962C8B-B14F-4D97-AF65-F5344CB8AC3E}">
        <p14:creationId xmlns:p14="http://schemas.microsoft.com/office/powerpoint/2010/main" val="12807483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178B3E-E8AE-9046-9708-5AF5D61D4833}"/>
              </a:ext>
            </a:extLst>
          </p:cNvPr>
          <p:cNvSpPr>
            <a:spLocks noGrp="1"/>
          </p:cNvSpPr>
          <p:nvPr>
            <p:ph type="title"/>
          </p:nvPr>
        </p:nvSpPr>
        <p:spPr>
          <a:xfrm>
            <a:off x="839788" y="365126"/>
            <a:ext cx="10515600" cy="696420"/>
          </a:xfrm>
        </p:spPr>
        <p:txBody>
          <a:bodyPr>
            <a:normAutofit/>
          </a:bodyPr>
          <a:lstStyle/>
          <a:p>
            <a:pPr algn="ctr"/>
            <a:r>
              <a:rPr lang="en-US" sz="3600" dirty="0">
                <a:solidFill>
                  <a:schemeClr val="bg1"/>
                </a:solidFill>
              </a:rPr>
              <a:t>Futurism: how to paint the moving object</a:t>
            </a:r>
          </a:p>
        </p:txBody>
      </p:sp>
      <p:sp>
        <p:nvSpPr>
          <p:cNvPr id="6" name="Text Placeholder 5">
            <a:extLst>
              <a:ext uri="{FF2B5EF4-FFF2-40B4-BE49-F238E27FC236}">
                <a16:creationId xmlns:a16="http://schemas.microsoft.com/office/drawing/2014/main" id="{AAA65320-E3A6-FC4A-8325-8D97E7132F28}"/>
              </a:ext>
            </a:extLst>
          </p:cNvPr>
          <p:cNvSpPr>
            <a:spLocks noGrp="1"/>
          </p:cNvSpPr>
          <p:nvPr>
            <p:ph type="body" idx="1"/>
          </p:nvPr>
        </p:nvSpPr>
        <p:spPr>
          <a:xfrm>
            <a:off x="284854" y="1061547"/>
            <a:ext cx="5361110" cy="462454"/>
          </a:xfrm>
        </p:spPr>
        <p:txBody>
          <a:bodyPr>
            <a:normAutofit fontScale="77500" lnSpcReduction="20000"/>
          </a:bodyPr>
          <a:lstStyle/>
          <a:p>
            <a:r>
              <a:rPr lang="en-US" b="0" dirty="0">
                <a:solidFill>
                  <a:schemeClr val="bg1"/>
                </a:solidFill>
                <a:latin typeface="+mj-lt"/>
              </a:rPr>
              <a:t>Giacomo </a:t>
            </a:r>
            <a:r>
              <a:rPr lang="en-US" b="0" dirty="0" err="1">
                <a:solidFill>
                  <a:schemeClr val="bg1"/>
                </a:solidFill>
                <a:latin typeface="+mj-lt"/>
              </a:rPr>
              <a:t>Balla</a:t>
            </a:r>
            <a:r>
              <a:rPr lang="en-US" b="0" dirty="0">
                <a:solidFill>
                  <a:schemeClr val="bg1"/>
                </a:solidFill>
                <a:latin typeface="+mj-lt"/>
              </a:rPr>
              <a:t>, Dynamism of a Dog on a Leash. 1912</a:t>
            </a:r>
          </a:p>
        </p:txBody>
      </p:sp>
      <p:pic>
        <p:nvPicPr>
          <p:cNvPr id="11" name="Content Placeholder 10">
            <a:extLst>
              <a:ext uri="{FF2B5EF4-FFF2-40B4-BE49-F238E27FC236}">
                <a16:creationId xmlns:a16="http://schemas.microsoft.com/office/drawing/2014/main" id="{B72D47E1-6B1F-B548-A06B-ECEFCC06D670}"/>
              </a:ext>
            </a:extLst>
          </p:cNvPr>
          <p:cNvPicPr>
            <a:picLocks noGrp="1" noChangeAspect="1"/>
          </p:cNvPicPr>
          <p:nvPr>
            <p:ph sz="half" idx="2"/>
          </p:nvPr>
        </p:nvPicPr>
        <p:blipFill>
          <a:blip r:embed="rId2"/>
          <a:stretch>
            <a:fillRect/>
          </a:stretch>
        </p:blipFill>
        <p:spPr>
          <a:xfrm>
            <a:off x="284854" y="1755228"/>
            <a:ext cx="5361110" cy="4434435"/>
          </a:xfrm>
        </p:spPr>
      </p:pic>
      <p:sp>
        <p:nvSpPr>
          <p:cNvPr id="8" name="Text Placeholder 7">
            <a:extLst>
              <a:ext uri="{FF2B5EF4-FFF2-40B4-BE49-F238E27FC236}">
                <a16:creationId xmlns:a16="http://schemas.microsoft.com/office/drawing/2014/main" id="{9D583699-FFFF-E144-AA4C-E6BB539636CC}"/>
              </a:ext>
            </a:extLst>
          </p:cNvPr>
          <p:cNvSpPr>
            <a:spLocks noGrp="1"/>
          </p:cNvSpPr>
          <p:nvPr>
            <p:ph type="body" sz="quarter" idx="3"/>
          </p:nvPr>
        </p:nvSpPr>
        <p:spPr>
          <a:xfrm>
            <a:off x="6096000" y="1061547"/>
            <a:ext cx="5811146" cy="462454"/>
          </a:xfrm>
        </p:spPr>
        <p:txBody>
          <a:bodyPr>
            <a:normAutofit fontScale="77500" lnSpcReduction="20000"/>
          </a:bodyPr>
          <a:lstStyle/>
          <a:p>
            <a:pPr algn="ctr"/>
            <a:r>
              <a:rPr lang="en-US" b="0" dirty="0">
                <a:solidFill>
                  <a:schemeClr val="bg1"/>
                </a:solidFill>
                <a:latin typeface="+mj-lt"/>
              </a:rPr>
              <a:t>Eadweard Muybridge: The Horse in Motion. 1878</a:t>
            </a:r>
          </a:p>
        </p:txBody>
      </p:sp>
      <p:pic>
        <p:nvPicPr>
          <p:cNvPr id="13" name="Content Placeholder 12">
            <a:extLst>
              <a:ext uri="{FF2B5EF4-FFF2-40B4-BE49-F238E27FC236}">
                <a16:creationId xmlns:a16="http://schemas.microsoft.com/office/drawing/2014/main" id="{F5D391CF-5D3D-6646-B9ED-CC1C617B1712}"/>
              </a:ext>
            </a:extLst>
          </p:cNvPr>
          <p:cNvPicPr>
            <a:picLocks noGrp="1" noChangeAspect="1"/>
          </p:cNvPicPr>
          <p:nvPr>
            <p:ph sz="quarter" idx="4"/>
          </p:nvPr>
        </p:nvPicPr>
        <p:blipFill>
          <a:blip r:embed="rId3"/>
          <a:stretch>
            <a:fillRect/>
          </a:stretch>
        </p:blipFill>
        <p:spPr>
          <a:xfrm>
            <a:off x="5997576" y="2111864"/>
            <a:ext cx="5966836" cy="3683873"/>
          </a:xfrm>
        </p:spPr>
      </p:pic>
    </p:spTree>
    <p:extLst>
      <p:ext uri="{BB962C8B-B14F-4D97-AF65-F5344CB8AC3E}">
        <p14:creationId xmlns:p14="http://schemas.microsoft.com/office/powerpoint/2010/main" val="35316348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E2A897C-25E4-9D43-8512-7F834391EF68}"/>
              </a:ext>
            </a:extLst>
          </p:cNvPr>
          <p:cNvPicPr>
            <a:picLocks noChangeAspect="1"/>
          </p:cNvPicPr>
          <p:nvPr/>
        </p:nvPicPr>
        <p:blipFill>
          <a:blip r:embed="rId2"/>
          <a:stretch>
            <a:fillRect/>
          </a:stretch>
        </p:blipFill>
        <p:spPr>
          <a:xfrm>
            <a:off x="185018" y="111896"/>
            <a:ext cx="4948685" cy="6615475"/>
          </a:xfrm>
          <a:prstGeom prst="rect">
            <a:avLst/>
          </a:prstGeom>
        </p:spPr>
      </p:pic>
      <p:pic>
        <p:nvPicPr>
          <p:cNvPr id="13" name="Picture 12">
            <a:extLst>
              <a:ext uri="{FF2B5EF4-FFF2-40B4-BE49-F238E27FC236}">
                <a16:creationId xmlns:a16="http://schemas.microsoft.com/office/drawing/2014/main" id="{55FE7880-6951-E745-891C-708650417ECB}"/>
              </a:ext>
            </a:extLst>
          </p:cNvPr>
          <p:cNvPicPr>
            <a:picLocks noChangeAspect="1"/>
          </p:cNvPicPr>
          <p:nvPr/>
        </p:nvPicPr>
        <p:blipFill>
          <a:blip r:embed="rId3"/>
          <a:stretch>
            <a:fillRect/>
          </a:stretch>
        </p:blipFill>
        <p:spPr>
          <a:xfrm>
            <a:off x="5708469" y="1834086"/>
            <a:ext cx="6227816" cy="4893284"/>
          </a:xfrm>
          <a:prstGeom prst="rect">
            <a:avLst/>
          </a:prstGeom>
        </p:spPr>
      </p:pic>
      <p:sp>
        <p:nvSpPr>
          <p:cNvPr id="14" name="TextBox 13">
            <a:extLst>
              <a:ext uri="{FF2B5EF4-FFF2-40B4-BE49-F238E27FC236}">
                <a16:creationId xmlns:a16="http://schemas.microsoft.com/office/drawing/2014/main" id="{8E1255D1-7475-ED4B-8267-B961F4F5302C}"/>
              </a:ext>
            </a:extLst>
          </p:cNvPr>
          <p:cNvSpPr txBox="1"/>
          <p:nvPr/>
        </p:nvSpPr>
        <p:spPr>
          <a:xfrm>
            <a:off x="5708470" y="248194"/>
            <a:ext cx="6227816" cy="1261884"/>
          </a:xfrm>
          <a:prstGeom prst="rect">
            <a:avLst/>
          </a:prstGeom>
          <a:noFill/>
        </p:spPr>
        <p:txBody>
          <a:bodyPr wrap="square" rtlCol="0">
            <a:spAutoFit/>
          </a:bodyPr>
          <a:lstStyle/>
          <a:p>
            <a:pPr algn="r"/>
            <a:r>
              <a:rPr lang="en-GB" sz="2800" dirty="0">
                <a:solidFill>
                  <a:schemeClr val="bg1"/>
                </a:solidFill>
              </a:rPr>
              <a:t>Umberto Boccioni </a:t>
            </a:r>
          </a:p>
          <a:p>
            <a:pPr algn="r"/>
            <a:r>
              <a:rPr lang="en-GB" sz="2800" i="1" dirty="0">
                <a:solidFill>
                  <a:schemeClr val="bg1"/>
                </a:solidFill>
              </a:rPr>
              <a:t>Dynamism of a Speeding Horse + Houses    </a:t>
            </a:r>
            <a:r>
              <a:rPr lang="en-GB" sz="2000" i="1" dirty="0">
                <a:solidFill>
                  <a:schemeClr val="bg1"/>
                </a:solidFill>
              </a:rPr>
              <a:t>1914-15</a:t>
            </a:r>
            <a:r>
              <a:rPr lang="en-GB" sz="2000" dirty="0"/>
              <a:t> </a:t>
            </a:r>
            <a:endParaRPr lang="en-US" sz="2000" dirty="0"/>
          </a:p>
        </p:txBody>
      </p:sp>
    </p:spTree>
    <p:extLst>
      <p:ext uri="{BB962C8B-B14F-4D97-AF65-F5344CB8AC3E}">
        <p14:creationId xmlns:p14="http://schemas.microsoft.com/office/powerpoint/2010/main" val="37201369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4D7-4FA2-0348-8EFE-E469A8A2D5D9}"/>
              </a:ext>
            </a:extLst>
          </p:cNvPr>
          <p:cNvSpPr>
            <a:spLocks noGrp="1"/>
          </p:cNvSpPr>
          <p:nvPr>
            <p:ph type="title"/>
          </p:nvPr>
        </p:nvSpPr>
        <p:spPr/>
        <p:txBody>
          <a:bodyPr>
            <a:normAutofit/>
          </a:bodyPr>
          <a:lstStyle/>
          <a:p>
            <a:pPr algn="ctr"/>
            <a:r>
              <a:rPr lang="en-US" sz="2800" dirty="0" err="1">
                <a:solidFill>
                  <a:schemeClr val="bg1"/>
                </a:solidFill>
              </a:rPr>
              <a:t>C.R.W.Nevinson</a:t>
            </a:r>
            <a:r>
              <a:rPr lang="en-US" sz="2800" dirty="0">
                <a:solidFill>
                  <a:schemeClr val="bg1"/>
                </a:solidFill>
              </a:rPr>
              <a:t> </a:t>
            </a:r>
            <a:br>
              <a:rPr lang="en-US" sz="2800" dirty="0">
                <a:solidFill>
                  <a:schemeClr val="bg1"/>
                </a:solidFill>
              </a:rPr>
            </a:br>
            <a:r>
              <a:rPr lang="en-US" sz="1800" dirty="0">
                <a:solidFill>
                  <a:schemeClr val="bg1"/>
                </a:solidFill>
              </a:rPr>
              <a:t>(1889-1946)</a:t>
            </a:r>
            <a:br>
              <a:rPr lang="en-US" sz="2800" dirty="0">
                <a:solidFill>
                  <a:schemeClr val="bg1"/>
                </a:solidFill>
              </a:rPr>
            </a:br>
            <a:r>
              <a:rPr lang="en-US" sz="2800" i="1" dirty="0">
                <a:solidFill>
                  <a:schemeClr val="bg1"/>
                </a:solidFill>
              </a:rPr>
              <a:t>La Mitrailleuse. </a:t>
            </a:r>
            <a:r>
              <a:rPr lang="en-US" sz="1800" dirty="0">
                <a:solidFill>
                  <a:schemeClr val="bg1"/>
                </a:solidFill>
              </a:rPr>
              <a:t>1915</a:t>
            </a:r>
          </a:p>
        </p:txBody>
      </p:sp>
      <p:pic>
        <p:nvPicPr>
          <p:cNvPr id="6" name="Content Placeholder 5">
            <a:extLst>
              <a:ext uri="{FF2B5EF4-FFF2-40B4-BE49-F238E27FC236}">
                <a16:creationId xmlns:a16="http://schemas.microsoft.com/office/drawing/2014/main" id="{58266A44-C976-BE4A-8F35-5EA70408113E}"/>
              </a:ext>
            </a:extLst>
          </p:cNvPr>
          <p:cNvPicPr>
            <a:picLocks noGrp="1" noChangeAspect="1"/>
          </p:cNvPicPr>
          <p:nvPr>
            <p:ph idx="1"/>
          </p:nvPr>
        </p:nvPicPr>
        <p:blipFill>
          <a:blip r:embed="rId2"/>
          <a:stretch>
            <a:fillRect/>
          </a:stretch>
        </p:blipFill>
        <p:spPr>
          <a:xfrm>
            <a:off x="6348243" y="157593"/>
            <a:ext cx="5473642" cy="6542814"/>
          </a:xfrm>
        </p:spPr>
      </p:pic>
      <p:sp>
        <p:nvSpPr>
          <p:cNvPr id="4" name="Text Placeholder 3">
            <a:extLst>
              <a:ext uri="{FF2B5EF4-FFF2-40B4-BE49-F238E27FC236}">
                <a16:creationId xmlns:a16="http://schemas.microsoft.com/office/drawing/2014/main" id="{CA66A202-DD2B-8149-A215-9F1B26630F4B}"/>
              </a:ext>
            </a:extLst>
          </p:cNvPr>
          <p:cNvSpPr>
            <a:spLocks noGrp="1"/>
          </p:cNvSpPr>
          <p:nvPr>
            <p:ph type="body" sz="half" idx="2"/>
          </p:nvPr>
        </p:nvSpPr>
        <p:spPr>
          <a:xfrm>
            <a:off x="370115" y="2057400"/>
            <a:ext cx="5725885" cy="3811588"/>
          </a:xfrm>
        </p:spPr>
        <p:txBody>
          <a:bodyPr>
            <a:normAutofit/>
          </a:bodyPr>
          <a:lstStyle/>
          <a:p>
            <a:endParaRPr lang="en-GB" sz="2800" dirty="0"/>
          </a:p>
          <a:p>
            <a:endParaRPr lang="en-GB" sz="2800" dirty="0"/>
          </a:p>
          <a:p>
            <a:r>
              <a:rPr lang="en-GB" sz="3200" i="1" dirty="0">
                <a:solidFill>
                  <a:schemeClr val="bg1"/>
                </a:solidFill>
              </a:rPr>
              <a:t>We wish to glorify war - the sole cleanser of the world. </a:t>
            </a:r>
          </a:p>
          <a:p>
            <a:r>
              <a:rPr lang="en-GB" sz="1800" dirty="0" err="1">
                <a:solidFill>
                  <a:schemeClr val="bg1"/>
                </a:solidFill>
                <a:latin typeface="+mj-lt"/>
              </a:rPr>
              <a:t>F.T.Marinetti</a:t>
            </a:r>
            <a:r>
              <a:rPr lang="en-GB" sz="1800" dirty="0">
                <a:solidFill>
                  <a:schemeClr val="bg1"/>
                </a:solidFill>
                <a:latin typeface="+mj-lt"/>
              </a:rPr>
              <a:t>. </a:t>
            </a:r>
            <a:r>
              <a:rPr lang="en-GB" sz="1800" i="1" dirty="0">
                <a:solidFill>
                  <a:schemeClr val="bg1"/>
                </a:solidFill>
                <a:latin typeface="+mj-lt"/>
              </a:rPr>
              <a:t>The Futurist Manifesto</a:t>
            </a:r>
            <a:r>
              <a:rPr lang="en-GB" sz="1800" dirty="0">
                <a:solidFill>
                  <a:schemeClr val="bg1"/>
                </a:solidFill>
                <a:latin typeface="+mj-lt"/>
              </a:rPr>
              <a:t>. 1909</a:t>
            </a:r>
            <a:endParaRPr lang="en-US" sz="1800" dirty="0">
              <a:solidFill>
                <a:schemeClr val="bg1"/>
              </a:solidFill>
              <a:latin typeface="+mj-lt"/>
            </a:endParaRPr>
          </a:p>
        </p:txBody>
      </p:sp>
    </p:spTree>
    <p:extLst>
      <p:ext uri="{BB962C8B-B14F-4D97-AF65-F5344CB8AC3E}">
        <p14:creationId xmlns:p14="http://schemas.microsoft.com/office/powerpoint/2010/main" val="10968464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C46DD-23C8-8D4D-ADE4-0678ED38498A}"/>
              </a:ext>
            </a:extLst>
          </p:cNvPr>
          <p:cNvSpPr>
            <a:spLocks noGrp="1"/>
          </p:cNvSpPr>
          <p:nvPr>
            <p:ph type="title"/>
          </p:nvPr>
        </p:nvSpPr>
        <p:spPr>
          <a:xfrm>
            <a:off x="4245429" y="169817"/>
            <a:ext cx="3832660" cy="5656218"/>
          </a:xfrm>
        </p:spPr>
        <p:txBody>
          <a:bodyPr>
            <a:normAutofit/>
          </a:bodyPr>
          <a:lstStyle/>
          <a:p>
            <a:pPr algn="ctr">
              <a:lnSpc>
                <a:spcPct val="100000"/>
              </a:lnSpc>
            </a:pPr>
            <a:r>
              <a:rPr lang="en-US" sz="5400" dirty="0">
                <a:solidFill>
                  <a:schemeClr val="bg2"/>
                </a:solidFill>
                <a:latin typeface="Britannic Bold" panose="020B0903060703020204" pitchFamily="34" charset="77"/>
                <a:cs typeface="Aharoni" panose="02010803020104030203" pitchFamily="2" charset="-79"/>
              </a:rPr>
              <a:t>VORTICISM</a:t>
            </a:r>
            <a:br>
              <a:rPr lang="en-US" dirty="0">
                <a:solidFill>
                  <a:schemeClr val="bg2"/>
                </a:solidFill>
              </a:rPr>
            </a:br>
            <a:br>
              <a:rPr lang="en-US" dirty="0">
                <a:solidFill>
                  <a:schemeClr val="bg2"/>
                </a:solidFill>
              </a:rPr>
            </a:br>
            <a:r>
              <a:rPr lang="en-US" sz="2800" dirty="0">
                <a:solidFill>
                  <a:schemeClr val="bg2"/>
                </a:solidFill>
              </a:rPr>
              <a:t>This impure Present our Vortex despises and ignores. </a:t>
            </a:r>
            <a:br>
              <a:rPr lang="en-US" sz="2800" dirty="0">
                <a:solidFill>
                  <a:schemeClr val="bg2"/>
                </a:solidFill>
              </a:rPr>
            </a:br>
            <a:br>
              <a:rPr lang="en-US" sz="2800" dirty="0">
                <a:solidFill>
                  <a:schemeClr val="bg2"/>
                </a:solidFill>
              </a:rPr>
            </a:br>
            <a:r>
              <a:rPr lang="en-US" sz="2800" dirty="0">
                <a:solidFill>
                  <a:schemeClr val="bg2"/>
                </a:solidFill>
              </a:rPr>
              <a:t>For our Vortex is uncompromising. </a:t>
            </a:r>
          </a:p>
        </p:txBody>
      </p:sp>
      <p:pic>
        <p:nvPicPr>
          <p:cNvPr id="5" name="Content Placeholder 4">
            <a:extLst>
              <a:ext uri="{FF2B5EF4-FFF2-40B4-BE49-F238E27FC236}">
                <a16:creationId xmlns:a16="http://schemas.microsoft.com/office/drawing/2014/main" id="{0E881C43-E504-144E-882D-2F2A9FCB696A}"/>
              </a:ext>
            </a:extLst>
          </p:cNvPr>
          <p:cNvPicPr>
            <a:picLocks noGrp="1" noChangeAspect="1"/>
          </p:cNvPicPr>
          <p:nvPr>
            <p:ph sz="half" idx="1"/>
          </p:nvPr>
        </p:nvPicPr>
        <p:blipFill>
          <a:blip r:embed="rId3"/>
          <a:srcRect/>
          <a:stretch/>
        </p:blipFill>
        <p:spPr>
          <a:xfrm>
            <a:off x="279266" y="1129118"/>
            <a:ext cx="3966163" cy="5047845"/>
          </a:xfrm>
        </p:spPr>
      </p:pic>
      <p:pic>
        <p:nvPicPr>
          <p:cNvPr id="8" name="Content Placeholder 7">
            <a:extLst>
              <a:ext uri="{FF2B5EF4-FFF2-40B4-BE49-F238E27FC236}">
                <a16:creationId xmlns:a16="http://schemas.microsoft.com/office/drawing/2014/main" id="{6DFCF373-033B-E54B-A71C-330D533F5617}"/>
              </a:ext>
            </a:extLst>
          </p:cNvPr>
          <p:cNvPicPr>
            <a:picLocks noGrp="1" noChangeAspect="1"/>
          </p:cNvPicPr>
          <p:nvPr>
            <p:ph sz="half" idx="2"/>
          </p:nvPr>
        </p:nvPicPr>
        <p:blipFill>
          <a:blip r:embed="rId4"/>
          <a:srcRect/>
          <a:stretch/>
        </p:blipFill>
        <p:spPr>
          <a:xfrm>
            <a:off x="8078089" y="1129118"/>
            <a:ext cx="3908669" cy="5047845"/>
          </a:xfrm>
        </p:spPr>
      </p:pic>
    </p:spTree>
    <p:extLst>
      <p:ext uri="{BB962C8B-B14F-4D97-AF65-F5344CB8AC3E}">
        <p14:creationId xmlns:p14="http://schemas.microsoft.com/office/powerpoint/2010/main" val="34103843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240A308-ED47-D040-9CF7-3AFFD63C5E7D}"/>
              </a:ext>
            </a:extLst>
          </p:cNvPr>
          <p:cNvSpPr>
            <a:spLocks noGrp="1"/>
          </p:cNvSpPr>
          <p:nvPr>
            <p:ph type="title"/>
          </p:nvPr>
        </p:nvSpPr>
        <p:spPr>
          <a:xfrm>
            <a:off x="809897" y="130629"/>
            <a:ext cx="10545491" cy="671323"/>
          </a:xfrm>
        </p:spPr>
        <p:txBody>
          <a:bodyPr>
            <a:normAutofit fontScale="90000"/>
          </a:bodyPr>
          <a:lstStyle/>
          <a:p>
            <a:pPr algn="ctr"/>
            <a:r>
              <a:rPr lang="en-US" dirty="0">
                <a:solidFill>
                  <a:schemeClr val="bg1"/>
                </a:solidFill>
              </a:rPr>
              <a:t>Roger Fry</a:t>
            </a:r>
            <a:endParaRPr lang="en-US" dirty="0"/>
          </a:p>
        </p:txBody>
      </p:sp>
      <p:sp>
        <p:nvSpPr>
          <p:cNvPr id="11" name="Text Placeholder 10">
            <a:extLst>
              <a:ext uri="{FF2B5EF4-FFF2-40B4-BE49-F238E27FC236}">
                <a16:creationId xmlns:a16="http://schemas.microsoft.com/office/drawing/2014/main" id="{F6F94BB5-2243-6140-9C46-14CE8D799D00}"/>
              </a:ext>
            </a:extLst>
          </p:cNvPr>
          <p:cNvSpPr>
            <a:spLocks noGrp="1"/>
          </p:cNvSpPr>
          <p:nvPr>
            <p:ph type="body" idx="1"/>
          </p:nvPr>
        </p:nvSpPr>
        <p:spPr>
          <a:xfrm>
            <a:off x="104504" y="801953"/>
            <a:ext cx="5764334" cy="477724"/>
          </a:xfrm>
        </p:spPr>
        <p:txBody>
          <a:bodyPr/>
          <a:lstStyle/>
          <a:p>
            <a:pPr algn="ctr"/>
            <a:r>
              <a:rPr lang="en-US" b="0" i="1" dirty="0">
                <a:solidFill>
                  <a:schemeClr val="bg1"/>
                </a:solidFill>
                <a:latin typeface="+mj-lt"/>
              </a:rPr>
              <a:t>The Breakfast Table </a:t>
            </a:r>
            <a:r>
              <a:rPr lang="en-US" sz="1800" b="0" dirty="0">
                <a:solidFill>
                  <a:schemeClr val="bg1"/>
                </a:solidFill>
                <a:latin typeface="+mj-lt"/>
              </a:rPr>
              <a:t>c1918</a:t>
            </a:r>
          </a:p>
        </p:txBody>
      </p:sp>
      <p:pic>
        <p:nvPicPr>
          <p:cNvPr id="10" name="Content Placeholder 9">
            <a:extLst>
              <a:ext uri="{FF2B5EF4-FFF2-40B4-BE49-F238E27FC236}">
                <a16:creationId xmlns:a16="http://schemas.microsoft.com/office/drawing/2014/main" id="{17EBB16E-7DF1-CD40-8C53-89161490424A}"/>
              </a:ext>
            </a:extLst>
          </p:cNvPr>
          <p:cNvPicPr>
            <a:picLocks noGrp="1" noChangeAspect="1"/>
          </p:cNvPicPr>
          <p:nvPr>
            <p:ph sz="half" idx="2"/>
          </p:nvPr>
        </p:nvPicPr>
        <p:blipFill>
          <a:blip r:embed="rId2"/>
          <a:stretch>
            <a:fillRect/>
          </a:stretch>
        </p:blipFill>
        <p:spPr>
          <a:xfrm>
            <a:off x="104504" y="1855411"/>
            <a:ext cx="5764334" cy="4334252"/>
          </a:xfrm>
        </p:spPr>
      </p:pic>
      <p:sp>
        <p:nvSpPr>
          <p:cNvPr id="12" name="Text Placeholder 11">
            <a:extLst>
              <a:ext uri="{FF2B5EF4-FFF2-40B4-BE49-F238E27FC236}">
                <a16:creationId xmlns:a16="http://schemas.microsoft.com/office/drawing/2014/main" id="{FEA324FD-073E-6B48-9AC3-AC68EC0B28A3}"/>
              </a:ext>
            </a:extLst>
          </p:cNvPr>
          <p:cNvSpPr>
            <a:spLocks noGrp="1"/>
          </p:cNvSpPr>
          <p:nvPr>
            <p:ph type="body" sz="quarter" idx="3"/>
          </p:nvPr>
        </p:nvSpPr>
        <p:spPr>
          <a:xfrm>
            <a:off x="6472487" y="801952"/>
            <a:ext cx="5390616" cy="477725"/>
          </a:xfrm>
        </p:spPr>
        <p:txBody>
          <a:bodyPr/>
          <a:lstStyle/>
          <a:p>
            <a:pPr algn="ctr"/>
            <a:r>
              <a:rPr lang="en-US" b="0" i="1" dirty="0">
                <a:solidFill>
                  <a:schemeClr val="bg1"/>
                </a:solidFill>
                <a:latin typeface="+mj-lt"/>
              </a:rPr>
              <a:t>Landscape with Shepherd. </a:t>
            </a:r>
            <a:r>
              <a:rPr lang="en-US" sz="1800" b="0" dirty="0">
                <a:solidFill>
                  <a:schemeClr val="bg1"/>
                </a:solidFill>
                <a:latin typeface="+mj-lt"/>
              </a:rPr>
              <a:t>1891</a:t>
            </a:r>
          </a:p>
        </p:txBody>
      </p:sp>
      <p:pic>
        <p:nvPicPr>
          <p:cNvPr id="15" name="Content Placeholder 14">
            <a:extLst>
              <a:ext uri="{FF2B5EF4-FFF2-40B4-BE49-F238E27FC236}">
                <a16:creationId xmlns:a16="http://schemas.microsoft.com/office/drawing/2014/main" id="{AB1D7026-3F30-0849-B739-F11C29F42006}"/>
              </a:ext>
            </a:extLst>
          </p:cNvPr>
          <p:cNvPicPr>
            <a:picLocks noGrp="1" noChangeAspect="1"/>
          </p:cNvPicPr>
          <p:nvPr>
            <p:ph sz="quarter" idx="4"/>
          </p:nvPr>
        </p:nvPicPr>
        <p:blipFill>
          <a:blip r:embed="rId3"/>
          <a:stretch>
            <a:fillRect/>
          </a:stretch>
        </p:blipFill>
        <p:spPr>
          <a:xfrm>
            <a:off x="6472487" y="1855411"/>
            <a:ext cx="5390616" cy="4334252"/>
          </a:xfrm>
        </p:spPr>
      </p:pic>
    </p:spTree>
    <p:extLst>
      <p:ext uri="{BB962C8B-B14F-4D97-AF65-F5344CB8AC3E}">
        <p14:creationId xmlns:p14="http://schemas.microsoft.com/office/powerpoint/2010/main" val="26123875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5C78D8D-90C6-DD4F-A4AA-6BF19E8EBF4B}"/>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ctr"/>
            <a:r>
              <a:rPr lang="en-US" sz="2400" dirty="0">
                <a:solidFill>
                  <a:schemeClr val="bg1"/>
                </a:solidFill>
              </a:rPr>
              <a:t>Helen Saunders. </a:t>
            </a:r>
            <a:br>
              <a:rPr lang="en-US" sz="2400" dirty="0">
                <a:solidFill>
                  <a:schemeClr val="bg1"/>
                </a:solidFill>
              </a:rPr>
            </a:br>
            <a:r>
              <a:rPr lang="en-US" sz="2400" i="1" dirty="0">
                <a:solidFill>
                  <a:schemeClr val="bg1"/>
                </a:solidFill>
              </a:rPr>
              <a:t>Monochrome Abstract Design</a:t>
            </a:r>
            <a:r>
              <a:rPr lang="en-US" sz="2400" dirty="0">
                <a:solidFill>
                  <a:schemeClr val="bg1"/>
                </a:solidFill>
              </a:rPr>
              <a:t>. </a:t>
            </a:r>
            <a:r>
              <a:rPr lang="en-US" sz="1800" dirty="0">
                <a:solidFill>
                  <a:schemeClr val="bg1"/>
                </a:solidFill>
              </a:rPr>
              <a:t>1915. </a:t>
            </a:r>
          </a:p>
        </p:txBody>
      </p:sp>
      <p:pic>
        <p:nvPicPr>
          <p:cNvPr id="8" name="Content Placeholder 7">
            <a:extLst>
              <a:ext uri="{FF2B5EF4-FFF2-40B4-BE49-F238E27FC236}">
                <a16:creationId xmlns:a16="http://schemas.microsoft.com/office/drawing/2014/main" id="{D9CECF18-B977-AE4D-8BAD-B9576F99BC92}"/>
              </a:ext>
            </a:extLst>
          </p:cNvPr>
          <p:cNvPicPr>
            <a:picLocks noGrp="1" noChangeAspect="1"/>
          </p:cNvPicPr>
          <p:nvPr>
            <p:ph idx="1"/>
          </p:nvPr>
        </p:nvPicPr>
        <p:blipFill rotWithShape="1">
          <a:blip r:embed="rId2"/>
          <a:srcRect r="-2" b="6055"/>
          <a:stretch/>
        </p:blipFill>
        <p:spPr>
          <a:xfrm>
            <a:off x="20" y="10"/>
            <a:ext cx="4635571"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D61AB0E1-3998-E24B-9CF2-B1CE12A91DD4}"/>
              </a:ext>
            </a:extLst>
          </p:cNvPr>
          <p:cNvSpPr>
            <a:spLocks noGrp="1"/>
          </p:cNvSpPr>
          <p:nvPr>
            <p:ph type="body" sz="half" idx="2"/>
          </p:nvPr>
        </p:nvSpPr>
        <p:spPr>
          <a:xfrm>
            <a:off x="4965431" y="2438400"/>
            <a:ext cx="6586489" cy="3785419"/>
          </a:xfrm>
        </p:spPr>
        <p:txBody>
          <a:bodyPr vert="horz" lIns="91440" tIns="45720" rIns="91440" bIns="45720" rtlCol="0">
            <a:normAutofit/>
          </a:bodyPr>
          <a:lstStyle/>
          <a:p>
            <a:pPr algn="ctr"/>
            <a:endParaRPr lang="en-US" sz="4000" dirty="0">
              <a:latin typeface="+mj-lt"/>
            </a:endParaRPr>
          </a:p>
          <a:p>
            <a:pPr algn="ctr"/>
            <a:r>
              <a:rPr lang="en-US" sz="4000" dirty="0">
                <a:solidFill>
                  <a:schemeClr val="bg1"/>
                </a:solidFill>
                <a:latin typeface="+mj-lt"/>
              </a:rPr>
              <a:t>Our Vortex rushes out like an angry dog at your Impressionistic fuss. </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22179254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A49FE9-973D-EE4C-A38C-AA5300CD51BD}"/>
              </a:ext>
            </a:extLst>
          </p:cNvPr>
          <p:cNvSpPr>
            <a:spLocks noGrp="1"/>
          </p:cNvSpPr>
          <p:nvPr>
            <p:ph type="title"/>
          </p:nvPr>
        </p:nvSpPr>
        <p:spPr>
          <a:xfrm>
            <a:off x="457199" y="457200"/>
            <a:ext cx="5107577" cy="1188720"/>
          </a:xfrm>
        </p:spPr>
        <p:txBody>
          <a:bodyPr>
            <a:normAutofit/>
          </a:bodyPr>
          <a:lstStyle/>
          <a:p>
            <a:pPr algn="ctr"/>
            <a:r>
              <a:rPr lang="en-US" sz="2800" dirty="0">
                <a:solidFill>
                  <a:schemeClr val="bg1"/>
                </a:solidFill>
              </a:rPr>
              <a:t>Edward Wadsworth. </a:t>
            </a:r>
            <a:br>
              <a:rPr lang="en-US" sz="2800" dirty="0">
                <a:solidFill>
                  <a:schemeClr val="bg1"/>
                </a:solidFill>
              </a:rPr>
            </a:br>
            <a:r>
              <a:rPr lang="en-US" sz="2800" i="1" dirty="0">
                <a:solidFill>
                  <a:schemeClr val="bg1"/>
                </a:solidFill>
              </a:rPr>
              <a:t>Abstract Composition</a:t>
            </a:r>
            <a:r>
              <a:rPr lang="en-US" sz="2800" dirty="0">
                <a:solidFill>
                  <a:schemeClr val="bg1"/>
                </a:solidFill>
              </a:rPr>
              <a:t>. </a:t>
            </a:r>
            <a:r>
              <a:rPr lang="en-US" sz="1800" dirty="0">
                <a:solidFill>
                  <a:schemeClr val="bg1"/>
                </a:solidFill>
              </a:rPr>
              <a:t>1915</a:t>
            </a:r>
            <a:br>
              <a:rPr lang="en-US" sz="1800" dirty="0">
                <a:solidFill>
                  <a:schemeClr val="bg1"/>
                </a:solidFill>
              </a:rPr>
            </a:br>
            <a:endParaRPr lang="en-US" sz="1800" dirty="0">
              <a:solidFill>
                <a:schemeClr val="bg1"/>
              </a:solidFill>
            </a:endParaRPr>
          </a:p>
        </p:txBody>
      </p:sp>
      <p:pic>
        <p:nvPicPr>
          <p:cNvPr id="9" name="Content Placeholder 8">
            <a:extLst>
              <a:ext uri="{FF2B5EF4-FFF2-40B4-BE49-F238E27FC236}">
                <a16:creationId xmlns:a16="http://schemas.microsoft.com/office/drawing/2014/main" id="{251A130B-8355-9B4B-8A8F-65D11245D8FE}"/>
              </a:ext>
            </a:extLst>
          </p:cNvPr>
          <p:cNvPicPr>
            <a:picLocks noGrp="1" noChangeAspect="1"/>
          </p:cNvPicPr>
          <p:nvPr>
            <p:ph idx="1"/>
          </p:nvPr>
        </p:nvPicPr>
        <p:blipFill>
          <a:blip r:embed="rId2"/>
          <a:stretch>
            <a:fillRect/>
          </a:stretch>
        </p:blipFill>
        <p:spPr>
          <a:xfrm>
            <a:off x="6320675" y="100253"/>
            <a:ext cx="5644902" cy="6657494"/>
          </a:xfrm>
        </p:spPr>
      </p:pic>
      <p:sp>
        <p:nvSpPr>
          <p:cNvPr id="7" name="Text Placeholder 6">
            <a:extLst>
              <a:ext uri="{FF2B5EF4-FFF2-40B4-BE49-F238E27FC236}">
                <a16:creationId xmlns:a16="http://schemas.microsoft.com/office/drawing/2014/main" id="{99121C12-DE5A-4C4A-A2DF-0361B43302C5}"/>
              </a:ext>
            </a:extLst>
          </p:cNvPr>
          <p:cNvSpPr>
            <a:spLocks noGrp="1"/>
          </p:cNvSpPr>
          <p:nvPr>
            <p:ph type="body" sz="half" idx="2"/>
          </p:nvPr>
        </p:nvSpPr>
        <p:spPr>
          <a:xfrm>
            <a:off x="457199" y="2651760"/>
            <a:ext cx="5107577" cy="3749040"/>
          </a:xfrm>
        </p:spPr>
        <p:txBody>
          <a:bodyPr>
            <a:noAutofit/>
          </a:bodyPr>
          <a:lstStyle/>
          <a:p>
            <a:pPr algn="ctr"/>
            <a:r>
              <a:rPr lang="en-GB" sz="2800" b="1" dirty="0">
                <a:solidFill>
                  <a:schemeClr val="bg1"/>
                </a:solidFill>
                <a:latin typeface="+mj-lt"/>
              </a:rPr>
              <a:t>“The vortex is the point of </a:t>
            </a:r>
          </a:p>
          <a:p>
            <a:pPr algn="ctr"/>
            <a:r>
              <a:rPr lang="en-GB" sz="2800" b="1" dirty="0">
                <a:solidFill>
                  <a:schemeClr val="bg1"/>
                </a:solidFill>
                <a:latin typeface="+mj-lt"/>
              </a:rPr>
              <a:t>maximum energy”. </a:t>
            </a:r>
            <a:r>
              <a:rPr lang="en-GB" sz="1800" b="1" dirty="0">
                <a:solidFill>
                  <a:schemeClr val="bg1"/>
                </a:solidFill>
                <a:latin typeface="+mj-lt"/>
              </a:rPr>
              <a:t>Ezra Pound</a:t>
            </a:r>
          </a:p>
          <a:p>
            <a:endParaRPr lang="en-GB" sz="2800" dirty="0">
              <a:solidFill>
                <a:schemeClr val="bg1"/>
              </a:solidFill>
              <a:latin typeface="+mj-lt"/>
            </a:endParaRPr>
          </a:p>
          <a:p>
            <a:pPr algn="ctr">
              <a:lnSpc>
                <a:spcPct val="100000"/>
              </a:lnSpc>
            </a:pPr>
            <a:r>
              <a:rPr lang="en-GB" sz="2800" b="1" dirty="0">
                <a:solidFill>
                  <a:schemeClr val="bg1"/>
                </a:solidFill>
                <a:latin typeface="+mj-lt"/>
              </a:rPr>
              <a:t>We should think “at once of a whirlpool. At the heart of the whirlpool is a great silent place where all the energy is concentrated”. </a:t>
            </a:r>
            <a:r>
              <a:rPr lang="en-GB" sz="1800" b="1" dirty="0">
                <a:solidFill>
                  <a:schemeClr val="bg1"/>
                </a:solidFill>
                <a:latin typeface="+mj-lt"/>
              </a:rPr>
              <a:t>Wyndham Lewis</a:t>
            </a:r>
            <a:endParaRPr lang="en-US" sz="1800" b="1" dirty="0">
              <a:solidFill>
                <a:schemeClr val="bg1"/>
              </a:solidFill>
              <a:latin typeface="+mj-lt"/>
            </a:endParaRPr>
          </a:p>
        </p:txBody>
      </p:sp>
      <p:sp>
        <p:nvSpPr>
          <p:cNvPr id="10" name="TextBox 9">
            <a:extLst>
              <a:ext uri="{FF2B5EF4-FFF2-40B4-BE49-F238E27FC236}">
                <a16:creationId xmlns:a16="http://schemas.microsoft.com/office/drawing/2014/main" id="{1D49E730-171A-284E-BC7A-0A5BECCB60C0}"/>
              </a:ext>
            </a:extLst>
          </p:cNvPr>
          <p:cNvSpPr txBox="1"/>
          <p:nvPr/>
        </p:nvSpPr>
        <p:spPr>
          <a:xfrm>
            <a:off x="457199" y="1645920"/>
            <a:ext cx="5107577" cy="9144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5248073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64A53B8-63DA-B646-83E7-B71C5C6E4B53}"/>
              </a:ext>
            </a:extLst>
          </p:cNvPr>
          <p:cNvSpPr>
            <a:spLocks noGrp="1"/>
          </p:cNvSpPr>
          <p:nvPr>
            <p:ph type="title"/>
          </p:nvPr>
        </p:nvSpPr>
        <p:spPr>
          <a:xfrm>
            <a:off x="418011" y="132755"/>
            <a:ext cx="4310743" cy="873086"/>
          </a:xfrm>
        </p:spPr>
        <p:txBody>
          <a:bodyPr>
            <a:normAutofit/>
          </a:bodyPr>
          <a:lstStyle/>
          <a:p>
            <a:r>
              <a:rPr lang="en-US" dirty="0">
                <a:solidFill>
                  <a:schemeClr val="bg1"/>
                </a:solidFill>
              </a:rPr>
              <a:t>Wyndham Lewis </a:t>
            </a:r>
          </a:p>
        </p:txBody>
      </p:sp>
      <p:sp>
        <p:nvSpPr>
          <p:cNvPr id="10" name="Text Placeholder 9">
            <a:extLst>
              <a:ext uri="{FF2B5EF4-FFF2-40B4-BE49-F238E27FC236}">
                <a16:creationId xmlns:a16="http://schemas.microsoft.com/office/drawing/2014/main" id="{DFFB9C2B-8EA9-4548-B5D8-59B0AF8138E3}"/>
              </a:ext>
            </a:extLst>
          </p:cNvPr>
          <p:cNvSpPr>
            <a:spLocks noGrp="1"/>
          </p:cNvSpPr>
          <p:nvPr>
            <p:ph type="body" idx="1"/>
          </p:nvPr>
        </p:nvSpPr>
        <p:spPr>
          <a:xfrm>
            <a:off x="3357153" y="1040448"/>
            <a:ext cx="2662648" cy="823912"/>
          </a:xfrm>
        </p:spPr>
        <p:txBody>
          <a:bodyPr>
            <a:normAutofit fontScale="92500"/>
          </a:bodyPr>
          <a:lstStyle/>
          <a:p>
            <a:r>
              <a:rPr lang="en-US" b="0" i="1" dirty="0" err="1">
                <a:solidFill>
                  <a:schemeClr val="bg1"/>
                </a:solidFill>
                <a:latin typeface="+mj-lt"/>
              </a:rPr>
              <a:t>Vorticist</a:t>
            </a:r>
            <a:r>
              <a:rPr lang="en-US" b="0" i="1" dirty="0">
                <a:solidFill>
                  <a:schemeClr val="bg1"/>
                </a:solidFill>
                <a:latin typeface="+mj-lt"/>
              </a:rPr>
              <a:t> Construction</a:t>
            </a:r>
            <a:r>
              <a:rPr lang="en-US" b="0" dirty="0">
                <a:solidFill>
                  <a:schemeClr val="bg1"/>
                </a:solidFill>
                <a:latin typeface="+mj-lt"/>
              </a:rPr>
              <a:t>. </a:t>
            </a:r>
          </a:p>
          <a:p>
            <a:r>
              <a:rPr lang="en-US" b="0" dirty="0">
                <a:solidFill>
                  <a:schemeClr val="bg1"/>
                </a:solidFill>
                <a:latin typeface="+mj-lt"/>
              </a:rPr>
              <a:t>1915</a:t>
            </a:r>
          </a:p>
        </p:txBody>
      </p:sp>
      <p:pic>
        <p:nvPicPr>
          <p:cNvPr id="8" name="Content Placeholder 7">
            <a:extLst>
              <a:ext uri="{FF2B5EF4-FFF2-40B4-BE49-F238E27FC236}">
                <a16:creationId xmlns:a16="http://schemas.microsoft.com/office/drawing/2014/main" id="{FE320513-3021-1840-99EE-FDEED34DDE1D}"/>
              </a:ext>
            </a:extLst>
          </p:cNvPr>
          <p:cNvPicPr>
            <a:picLocks noGrp="1" noChangeAspect="1"/>
          </p:cNvPicPr>
          <p:nvPr>
            <p:ph sz="half" idx="2"/>
          </p:nvPr>
        </p:nvPicPr>
        <p:blipFill>
          <a:blip r:embed="rId2"/>
          <a:stretch>
            <a:fillRect/>
          </a:stretch>
        </p:blipFill>
        <p:spPr>
          <a:xfrm>
            <a:off x="295617" y="1212324"/>
            <a:ext cx="3061537" cy="5512922"/>
          </a:xfrm>
        </p:spPr>
      </p:pic>
      <p:sp>
        <p:nvSpPr>
          <p:cNvPr id="11" name="Text Placeholder 10">
            <a:extLst>
              <a:ext uri="{FF2B5EF4-FFF2-40B4-BE49-F238E27FC236}">
                <a16:creationId xmlns:a16="http://schemas.microsoft.com/office/drawing/2014/main" id="{B4C87D3E-4ED1-D043-8960-64C5EA117E73}"/>
              </a:ext>
            </a:extLst>
          </p:cNvPr>
          <p:cNvSpPr>
            <a:spLocks noGrp="1"/>
          </p:cNvSpPr>
          <p:nvPr>
            <p:ph type="body" sz="quarter" idx="3"/>
          </p:nvPr>
        </p:nvSpPr>
        <p:spPr>
          <a:xfrm>
            <a:off x="3931920" y="5460274"/>
            <a:ext cx="2860767" cy="1136469"/>
          </a:xfrm>
        </p:spPr>
        <p:txBody>
          <a:bodyPr>
            <a:normAutofit fontScale="92500"/>
          </a:bodyPr>
          <a:lstStyle/>
          <a:p>
            <a:r>
              <a:rPr lang="en-US" sz="2800" b="0" i="1" dirty="0">
                <a:solidFill>
                  <a:schemeClr val="bg1"/>
                </a:solidFill>
                <a:latin typeface="+mj-lt"/>
              </a:rPr>
              <a:t>Workshop</a:t>
            </a:r>
            <a:r>
              <a:rPr lang="en-US" sz="2800" b="0" dirty="0">
                <a:solidFill>
                  <a:schemeClr val="bg1"/>
                </a:solidFill>
                <a:latin typeface="+mj-lt"/>
              </a:rPr>
              <a:t>. 1914-15</a:t>
            </a:r>
          </a:p>
        </p:txBody>
      </p:sp>
      <p:pic>
        <p:nvPicPr>
          <p:cNvPr id="14" name="Content Placeholder 13">
            <a:extLst>
              <a:ext uri="{FF2B5EF4-FFF2-40B4-BE49-F238E27FC236}">
                <a16:creationId xmlns:a16="http://schemas.microsoft.com/office/drawing/2014/main" id="{4622453A-1908-4548-B2E0-2481ED027662}"/>
              </a:ext>
            </a:extLst>
          </p:cNvPr>
          <p:cNvPicPr>
            <a:picLocks noGrp="1" noChangeAspect="1"/>
          </p:cNvPicPr>
          <p:nvPr>
            <p:ph sz="quarter" idx="4"/>
          </p:nvPr>
        </p:nvPicPr>
        <p:blipFill>
          <a:blip r:embed="rId3"/>
          <a:stretch>
            <a:fillRect/>
          </a:stretch>
        </p:blipFill>
        <p:spPr>
          <a:xfrm>
            <a:off x="6792686" y="135595"/>
            <a:ext cx="5178197" cy="6589652"/>
          </a:xfrm>
        </p:spPr>
      </p:pic>
    </p:spTree>
    <p:extLst>
      <p:ext uri="{BB962C8B-B14F-4D97-AF65-F5344CB8AC3E}">
        <p14:creationId xmlns:p14="http://schemas.microsoft.com/office/powerpoint/2010/main" val="15435393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B14B1E2-DDCB-8042-8CA5-EA58A652A367}"/>
              </a:ext>
            </a:extLst>
          </p:cNvPr>
          <p:cNvPicPr>
            <a:picLocks noGrp="1" noChangeAspect="1"/>
          </p:cNvPicPr>
          <p:nvPr>
            <p:ph sz="half" idx="4294967295"/>
          </p:nvPr>
        </p:nvPicPr>
        <p:blipFill>
          <a:blip r:embed="rId2"/>
          <a:stretch>
            <a:fillRect/>
          </a:stretch>
        </p:blipFill>
        <p:spPr>
          <a:xfrm>
            <a:off x="258936" y="1319349"/>
            <a:ext cx="6620146" cy="4545873"/>
          </a:xfrm>
        </p:spPr>
      </p:pic>
      <p:pic>
        <p:nvPicPr>
          <p:cNvPr id="10" name="Content Placeholder 9">
            <a:extLst>
              <a:ext uri="{FF2B5EF4-FFF2-40B4-BE49-F238E27FC236}">
                <a16:creationId xmlns:a16="http://schemas.microsoft.com/office/drawing/2014/main" id="{1C375CD3-4CB3-5246-9F7C-AE2444962FC7}"/>
              </a:ext>
            </a:extLst>
          </p:cNvPr>
          <p:cNvPicPr>
            <a:picLocks noGrp="1" noChangeAspect="1"/>
          </p:cNvPicPr>
          <p:nvPr>
            <p:ph sz="quarter" idx="4294967295"/>
          </p:nvPr>
        </p:nvPicPr>
        <p:blipFill>
          <a:blip r:embed="rId3"/>
          <a:stretch>
            <a:fillRect/>
          </a:stretch>
        </p:blipFill>
        <p:spPr>
          <a:xfrm>
            <a:off x="7903028" y="1229288"/>
            <a:ext cx="3787525" cy="4963777"/>
          </a:xfrm>
        </p:spPr>
      </p:pic>
      <p:sp>
        <p:nvSpPr>
          <p:cNvPr id="11" name="TextBox 10">
            <a:extLst>
              <a:ext uri="{FF2B5EF4-FFF2-40B4-BE49-F238E27FC236}">
                <a16:creationId xmlns:a16="http://schemas.microsoft.com/office/drawing/2014/main" id="{EEEC3C59-3A76-F440-ACCC-ECD5A4D3E040}"/>
              </a:ext>
            </a:extLst>
          </p:cNvPr>
          <p:cNvSpPr txBox="1"/>
          <p:nvPr/>
        </p:nvSpPr>
        <p:spPr>
          <a:xfrm>
            <a:off x="258936" y="404949"/>
            <a:ext cx="6620145" cy="461665"/>
          </a:xfrm>
          <a:prstGeom prst="rect">
            <a:avLst/>
          </a:prstGeom>
          <a:noFill/>
        </p:spPr>
        <p:txBody>
          <a:bodyPr wrap="square" rtlCol="0">
            <a:spAutoFit/>
          </a:bodyPr>
          <a:lstStyle/>
          <a:p>
            <a:pPr algn="ctr"/>
            <a:r>
              <a:rPr lang="en-US" sz="2400" dirty="0">
                <a:solidFill>
                  <a:schemeClr val="bg1"/>
                </a:solidFill>
                <a:latin typeface="+mj-lt"/>
              </a:rPr>
              <a:t>David </a:t>
            </a:r>
            <a:r>
              <a:rPr lang="en-US" sz="2400" dirty="0" err="1">
                <a:solidFill>
                  <a:schemeClr val="bg1"/>
                </a:solidFill>
                <a:latin typeface="+mj-lt"/>
              </a:rPr>
              <a:t>Bomberg</a:t>
            </a:r>
            <a:r>
              <a:rPr lang="en-US" sz="2400" dirty="0">
                <a:solidFill>
                  <a:schemeClr val="bg1"/>
                </a:solidFill>
                <a:latin typeface="+mj-lt"/>
              </a:rPr>
              <a:t>. </a:t>
            </a:r>
            <a:r>
              <a:rPr lang="en-US" sz="2400" i="1" dirty="0">
                <a:solidFill>
                  <a:schemeClr val="bg1"/>
                </a:solidFill>
                <a:latin typeface="+mj-lt"/>
              </a:rPr>
              <a:t>The </a:t>
            </a:r>
            <a:r>
              <a:rPr lang="en-US" sz="2400" i="1" dirty="0" err="1">
                <a:solidFill>
                  <a:schemeClr val="bg1"/>
                </a:solidFill>
                <a:latin typeface="+mj-lt"/>
              </a:rPr>
              <a:t>Mudbath</a:t>
            </a:r>
            <a:r>
              <a:rPr lang="en-US" sz="2400" dirty="0">
                <a:solidFill>
                  <a:schemeClr val="bg1"/>
                </a:solidFill>
                <a:latin typeface="+mj-lt"/>
              </a:rPr>
              <a:t>. 1914</a:t>
            </a:r>
          </a:p>
        </p:txBody>
      </p:sp>
      <p:sp>
        <p:nvSpPr>
          <p:cNvPr id="12" name="TextBox 11">
            <a:extLst>
              <a:ext uri="{FF2B5EF4-FFF2-40B4-BE49-F238E27FC236}">
                <a16:creationId xmlns:a16="http://schemas.microsoft.com/office/drawing/2014/main" id="{F8712D63-440E-9245-AF67-764848C4E982}"/>
              </a:ext>
            </a:extLst>
          </p:cNvPr>
          <p:cNvSpPr txBox="1"/>
          <p:nvPr/>
        </p:nvSpPr>
        <p:spPr>
          <a:xfrm>
            <a:off x="7772400" y="404949"/>
            <a:ext cx="3918154" cy="830997"/>
          </a:xfrm>
          <a:prstGeom prst="rect">
            <a:avLst/>
          </a:prstGeom>
          <a:noFill/>
        </p:spPr>
        <p:txBody>
          <a:bodyPr wrap="square" rtlCol="0">
            <a:spAutoFit/>
          </a:bodyPr>
          <a:lstStyle/>
          <a:p>
            <a:pPr algn="ctr"/>
            <a:r>
              <a:rPr lang="en-US" sz="2400" dirty="0">
                <a:solidFill>
                  <a:schemeClr val="bg1"/>
                </a:solidFill>
                <a:latin typeface="+mj-lt"/>
              </a:rPr>
              <a:t>Wyndham Lewis. </a:t>
            </a:r>
            <a:r>
              <a:rPr lang="en-US" sz="2400" i="1" dirty="0">
                <a:solidFill>
                  <a:schemeClr val="bg1"/>
                </a:solidFill>
                <a:latin typeface="+mj-lt"/>
              </a:rPr>
              <a:t>The Crowd</a:t>
            </a:r>
            <a:r>
              <a:rPr lang="en-US" sz="2400" dirty="0">
                <a:solidFill>
                  <a:schemeClr val="bg1"/>
                </a:solidFill>
                <a:latin typeface="+mj-lt"/>
              </a:rPr>
              <a:t>. 1915</a:t>
            </a:r>
          </a:p>
        </p:txBody>
      </p:sp>
    </p:spTree>
    <p:extLst>
      <p:ext uri="{BB962C8B-B14F-4D97-AF65-F5344CB8AC3E}">
        <p14:creationId xmlns:p14="http://schemas.microsoft.com/office/powerpoint/2010/main" val="4111891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3B162-A090-0C46-B668-5E412E49BDFE}"/>
              </a:ext>
            </a:extLst>
          </p:cNvPr>
          <p:cNvSpPr>
            <a:spLocks noGrp="1"/>
          </p:cNvSpPr>
          <p:nvPr>
            <p:ph type="title"/>
          </p:nvPr>
        </p:nvSpPr>
        <p:spPr>
          <a:xfrm>
            <a:off x="836612" y="165647"/>
            <a:ext cx="10518776" cy="840193"/>
          </a:xfrm>
        </p:spPr>
        <p:txBody>
          <a:bodyPr/>
          <a:lstStyle/>
          <a:p>
            <a:pPr algn="ctr"/>
            <a:r>
              <a:rPr lang="en-US" dirty="0"/>
              <a:t>Alvin Langdon Coburn. </a:t>
            </a:r>
            <a:r>
              <a:rPr lang="en-US" dirty="0" err="1"/>
              <a:t>Vortography</a:t>
            </a:r>
            <a:endParaRPr lang="en-US" dirty="0"/>
          </a:p>
        </p:txBody>
      </p:sp>
      <p:sp>
        <p:nvSpPr>
          <p:cNvPr id="3" name="Text Placeholder 2">
            <a:extLst>
              <a:ext uri="{FF2B5EF4-FFF2-40B4-BE49-F238E27FC236}">
                <a16:creationId xmlns:a16="http://schemas.microsoft.com/office/drawing/2014/main" id="{91795CAC-6A55-6249-A19D-8A311B2BCB61}"/>
              </a:ext>
            </a:extLst>
          </p:cNvPr>
          <p:cNvSpPr>
            <a:spLocks noGrp="1"/>
          </p:cNvSpPr>
          <p:nvPr>
            <p:ph type="body" idx="1"/>
          </p:nvPr>
        </p:nvSpPr>
        <p:spPr>
          <a:xfrm>
            <a:off x="679269" y="1005840"/>
            <a:ext cx="5318307" cy="492125"/>
          </a:xfrm>
        </p:spPr>
        <p:txBody>
          <a:bodyPr/>
          <a:lstStyle/>
          <a:p>
            <a:pPr algn="ctr"/>
            <a:r>
              <a:rPr lang="en-US" b="0" i="1" dirty="0" err="1"/>
              <a:t>Vortograph</a:t>
            </a:r>
            <a:r>
              <a:rPr lang="en-US" b="0" i="1" dirty="0"/>
              <a:t>. </a:t>
            </a:r>
            <a:r>
              <a:rPr lang="en-US" b="0" dirty="0"/>
              <a:t>1917</a:t>
            </a:r>
          </a:p>
        </p:txBody>
      </p:sp>
      <p:pic>
        <p:nvPicPr>
          <p:cNvPr id="8" name="Content Placeholder 7">
            <a:extLst>
              <a:ext uri="{FF2B5EF4-FFF2-40B4-BE49-F238E27FC236}">
                <a16:creationId xmlns:a16="http://schemas.microsoft.com/office/drawing/2014/main" id="{7E78BB3B-81C5-FA4C-87EE-4FBF2FA853AC}"/>
              </a:ext>
            </a:extLst>
          </p:cNvPr>
          <p:cNvPicPr>
            <a:picLocks noGrp="1" noChangeAspect="1"/>
          </p:cNvPicPr>
          <p:nvPr>
            <p:ph sz="half" idx="2"/>
          </p:nvPr>
        </p:nvPicPr>
        <p:blipFill>
          <a:blip r:embed="rId2"/>
          <a:stretch>
            <a:fillRect/>
          </a:stretch>
        </p:blipFill>
        <p:spPr>
          <a:xfrm>
            <a:off x="1332412" y="1681163"/>
            <a:ext cx="3774274" cy="5011190"/>
          </a:xfrm>
        </p:spPr>
      </p:pic>
      <p:sp>
        <p:nvSpPr>
          <p:cNvPr id="5" name="Text Placeholder 4">
            <a:extLst>
              <a:ext uri="{FF2B5EF4-FFF2-40B4-BE49-F238E27FC236}">
                <a16:creationId xmlns:a16="http://schemas.microsoft.com/office/drawing/2014/main" id="{C721AAA8-496A-8B4A-88FA-C66DB3E4E5E2}"/>
              </a:ext>
            </a:extLst>
          </p:cNvPr>
          <p:cNvSpPr>
            <a:spLocks noGrp="1"/>
          </p:cNvSpPr>
          <p:nvPr>
            <p:ph type="body" sz="quarter" idx="3"/>
          </p:nvPr>
        </p:nvSpPr>
        <p:spPr>
          <a:xfrm>
            <a:off x="6194426" y="1005840"/>
            <a:ext cx="5160962" cy="492125"/>
          </a:xfrm>
        </p:spPr>
        <p:txBody>
          <a:bodyPr/>
          <a:lstStyle/>
          <a:p>
            <a:pPr algn="ctr"/>
            <a:r>
              <a:rPr lang="en-US" b="0" i="1" dirty="0"/>
              <a:t>Marius de Zayas</a:t>
            </a:r>
            <a:r>
              <a:rPr lang="en-US" b="0" dirty="0"/>
              <a:t>. 1914</a:t>
            </a:r>
          </a:p>
        </p:txBody>
      </p:sp>
      <p:pic>
        <p:nvPicPr>
          <p:cNvPr id="10" name="Content Placeholder 9">
            <a:extLst>
              <a:ext uri="{FF2B5EF4-FFF2-40B4-BE49-F238E27FC236}">
                <a16:creationId xmlns:a16="http://schemas.microsoft.com/office/drawing/2014/main" id="{DED60E9D-6D65-934D-920D-0EE756FC426E}"/>
              </a:ext>
            </a:extLst>
          </p:cNvPr>
          <p:cNvPicPr>
            <a:picLocks noGrp="1" noChangeAspect="1"/>
          </p:cNvPicPr>
          <p:nvPr>
            <p:ph sz="quarter" idx="4"/>
          </p:nvPr>
        </p:nvPicPr>
        <p:blipFill>
          <a:blip r:embed="rId3"/>
          <a:stretch>
            <a:fillRect/>
          </a:stretch>
        </p:blipFill>
        <p:spPr>
          <a:xfrm>
            <a:off x="6932058" y="1681163"/>
            <a:ext cx="3914387" cy="5011190"/>
          </a:xfrm>
        </p:spPr>
      </p:pic>
    </p:spTree>
    <p:extLst>
      <p:ext uri="{BB962C8B-B14F-4D97-AF65-F5344CB8AC3E}">
        <p14:creationId xmlns:p14="http://schemas.microsoft.com/office/powerpoint/2010/main" val="714774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8A0D313-2CEB-714C-A19D-111D211395E1}"/>
              </a:ext>
            </a:extLst>
          </p:cNvPr>
          <p:cNvSpPr>
            <a:spLocks noGrp="1"/>
          </p:cNvSpPr>
          <p:nvPr>
            <p:ph type="title"/>
          </p:nvPr>
        </p:nvSpPr>
        <p:spPr>
          <a:xfrm>
            <a:off x="796834" y="192809"/>
            <a:ext cx="10556965" cy="695465"/>
          </a:xfrm>
        </p:spPr>
        <p:txBody>
          <a:bodyPr>
            <a:normAutofit/>
          </a:bodyPr>
          <a:lstStyle/>
          <a:p>
            <a:pPr algn="ctr"/>
            <a:r>
              <a:rPr lang="en-US" sz="4000" dirty="0">
                <a:solidFill>
                  <a:schemeClr val="bg1"/>
                </a:solidFill>
              </a:rPr>
              <a:t>Jacob Epstein. </a:t>
            </a:r>
            <a:r>
              <a:rPr lang="en-US" sz="4000" i="1" dirty="0">
                <a:solidFill>
                  <a:schemeClr val="bg1"/>
                </a:solidFill>
              </a:rPr>
              <a:t>Rock Drill</a:t>
            </a:r>
            <a:r>
              <a:rPr lang="en-US" sz="4000" dirty="0">
                <a:solidFill>
                  <a:schemeClr val="bg1"/>
                </a:solidFill>
              </a:rPr>
              <a:t>. </a:t>
            </a:r>
          </a:p>
        </p:txBody>
      </p:sp>
      <p:pic>
        <p:nvPicPr>
          <p:cNvPr id="13" name="Content Placeholder 12">
            <a:extLst>
              <a:ext uri="{FF2B5EF4-FFF2-40B4-BE49-F238E27FC236}">
                <a16:creationId xmlns:a16="http://schemas.microsoft.com/office/drawing/2014/main" id="{D302CD1F-4D7B-CF46-9B96-9A9B710A7FDB}"/>
              </a:ext>
            </a:extLst>
          </p:cNvPr>
          <p:cNvPicPr>
            <a:picLocks noGrp="1" noChangeAspect="1"/>
          </p:cNvPicPr>
          <p:nvPr>
            <p:ph sz="half" idx="1"/>
          </p:nvPr>
        </p:nvPicPr>
        <p:blipFill>
          <a:blip r:embed="rId2"/>
          <a:stretch>
            <a:fillRect/>
          </a:stretch>
        </p:blipFill>
        <p:spPr>
          <a:xfrm>
            <a:off x="1306285" y="1073642"/>
            <a:ext cx="4153989" cy="5591549"/>
          </a:xfrm>
        </p:spPr>
      </p:pic>
      <p:pic>
        <p:nvPicPr>
          <p:cNvPr id="15" name="Content Placeholder 14">
            <a:extLst>
              <a:ext uri="{FF2B5EF4-FFF2-40B4-BE49-F238E27FC236}">
                <a16:creationId xmlns:a16="http://schemas.microsoft.com/office/drawing/2014/main" id="{03267C23-9C22-9745-892E-B48FE81EF530}"/>
              </a:ext>
            </a:extLst>
          </p:cNvPr>
          <p:cNvPicPr>
            <a:picLocks noGrp="1" noChangeAspect="1"/>
          </p:cNvPicPr>
          <p:nvPr>
            <p:ph sz="half" idx="2"/>
          </p:nvPr>
        </p:nvPicPr>
        <p:blipFill>
          <a:blip r:embed="rId3"/>
          <a:stretch>
            <a:fillRect/>
          </a:stretch>
        </p:blipFill>
        <p:spPr>
          <a:xfrm>
            <a:off x="6962503" y="1073642"/>
            <a:ext cx="3631474" cy="5615167"/>
          </a:xfrm>
        </p:spPr>
      </p:pic>
    </p:spTree>
    <p:extLst>
      <p:ext uri="{BB962C8B-B14F-4D97-AF65-F5344CB8AC3E}">
        <p14:creationId xmlns:p14="http://schemas.microsoft.com/office/powerpoint/2010/main" val="15703800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2FDDD-2A42-4F49-BEA0-4DB66937CC30}"/>
              </a:ext>
            </a:extLst>
          </p:cNvPr>
          <p:cNvSpPr>
            <a:spLocks noGrp="1"/>
          </p:cNvSpPr>
          <p:nvPr>
            <p:ph type="title"/>
          </p:nvPr>
        </p:nvSpPr>
        <p:spPr>
          <a:xfrm>
            <a:off x="0" y="574766"/>
            <a:ext cx="2586446" cy="1115922"/>
          </a:xfrm>
        </p:spPr>
        <p:txBody>
          <a:bodyPr>
            <a:noAutofit/>
          </a:bodyPr>
          <a:lstStyle/>
          <a:p>
            <a:pPr algn="ctr"/>
            <a:r>
              <a:rPr lang="en-US" sz="3600" b="1" dirty="0">
                <a:solidFill>
                  <a:schemeClr val="bg1"/>
                </a:solidFill>
              </a:rPr>
              <a:t>SYMBOLISM</a:t>
            </a:r>
          </a:p>
        </p:txBody>
      </p:sp>
      <p:pic>
        <p:nvPicPr>
          <p:cNvPr id="5" name="Content Placeholder 4">
            <a:extLst>
              <a:ext uri="{FF2B5EF4-FFF2-40B4-BE49-F238E27FC236}">
                <a16:creationId xmlns:a16="http://schemas.microsoft.com/office/drawing/2014/main" id="{5978309A-1DAE-3046-AE9E-22D3ED375B42}"/>
              </a:ext>
            </a:extLst>
          </p:cNvPr>
          <p:cNvPicPr>
            <a:picLocks noGrp="1" noChangeAspect="1"/>
          </p:cNvPicPr>
          <p:nvPr>
            <p:ph idx="1"/>
          </p:nvPr>
        </p:nvPicPr>
        <p:blipFill>
          <a:blip r:embed="rId2"/>
          <a:stretch>
            <a:fillRect/>
          </a:stretch>
        </p:blipFill>
        <p:spPr>
          <a:xfrm>
            <a:off x="2586446" y="0"/>
            <a:ext cx="9614717" cy="6857999"/>
          </a:xfrm>
        </p:spPr>
      </p:pic>
      <p:sp>
        <p:nvSpPr>
          <p:cNvPr id="6" name="TextBox 5">
            <a:extLst>
              <a:ext uri="{FF2B5EF4-FFF2-40B4-BE49-F238E27FC236}">
                <a16:creationId xmlns:a16="http://schemas.microsoft.com/office/drawing/2014/main" id="{7C4A0CFE-3540-0B4B-BC3C-CE1B8DFD7A4C}"/>
              </a:ext>
            </a:extLst>
          </p:cNvPr>
          <p:cNvSpPr txBox="1"/>
          <p:nvPr/>
        </p:nvSpPr>
        <p:spPr>
          <a:xfrm>
            <a:off x="0" y="2983349"/>
            <a:ext cx="2586446" cy="923330"/>
          </a:xfrm>
          <a:prstGeom prst="rect">
            <a:avLst/>
          </a:prstGeom>
          <a:noFill/>
        </p:spPr>
        <p:txBody>
          <a:bodyPr wrap="square" rtlCol="0">
            <a:spAutoFit/>
          </a:bodyPr>
          <a:lstStyle/>
          <a:p>
            <a:endParaRPr lang="en-US" dirty="0"/>
          </a:p>
          <a:p>
            <a:pPr algn="ctr"/>
            <a:r>
              <a:rPr lang="en-US" dirty="0">
                <a:solidFill>
                  <a:schemeClr val="bg1"/>
                </a:solidFill>
              </a:rPr>
              <a:t>The mysterious </a:t>
            </a:r>
            <a:r>
              <a:rPr lang="en-US" dirty="0" err="1">
                <a:solidFill>
                  <a:schemeClr val="bg1"/>
                </a:solidFill>
              </a:rPr>
              <a:t>centre</a:t>
            </a:r>
            <a:r>
              <a:rPr lang="en-US" dirty="0">
                <a:solidFill>
                  <a:schemeClr val="bg1"/>
                </a:solidFill>
              </a:rPr>
              <a:t> </a:t>
            </a:r>
          </a:p>
          <a:p>
            <a:pPr algn="ctr"/>
            <a:r>
              <a:rPr lang="en-US" dirty="0">
                <a:solidFill>
                  <a:schemeClr val="bg1"/>
                </a:solidFill>
              </a:rPr>
              <a:t>of thought. </a:t>
            </a:r>
          </a:p>
        </p:txBody>
      </p:sp>
      <p:sp>
        <p:nvSpPr>
          <p:cNvPr id="7" name="TextBox 6">
            <a:extLst>
              <a:ext uri="{FF2B5EF4-FFF2-40B4-BE49-F238E27FC236}">
                <a16:creationId xmlns:a16="http://schemas.microsoft.com/office/drawing/2014/main" id="{5EC57778-2EF3-E747-A0B5-A1F499669011}"/>
              </a:ext>
            </a:extLst>
          </p:cNvPr>
          <p:cNvSpPr txBox="1"/>
          <p:nvPr/>
        </p:nvSpPr>
        <p:spPr>
          <a:xfrm>
            <a:off x="248195" y="5617029"/>
            <a:ext cx="2338251" cy="923330"/>
          </a:xfrm>
          <a:prstGeom prst="rect">
            <a:avLst/>
          </a:prstGeom>
          <a:noFill/>
        </p:spPr>
        <p:txBody>
          <a:bodyPr wrap="square" rtlCol="0">
            <a:spAutoFit/>
          </a:bodyPr>
          <a:lstStyle/>
          <a:p>
            <a:pPr algn="ctr"/>
            <a:r>
              <a:rPr lang="en-US" dirty="0">
                <a:solidFill>
                  <a:schemeClr val="bg1"/>
                </a:solidFill>
              </a:rPr>
              <a:t>Arnold </a:t>
            </a:r>
            <a:r>
              <a:rPr lang="en-US" dirty="0" err="1">
                <a:solidFill>
                  <a:schemeClr val="bg1"/>
                </a:solidFill>
              </a:rPr>
              <a:t>Böcklin</a:t>
            </a:r>
            <a:r>
              <a:rPr lang="en-US" dirty="0">
                <a:solidFill>
                  <a:schemeClr val="bg1"/>
                </a:solidFill>
              </a:rPr>
              <a:t>. </a:t>
            </a:r>
          </a:p>
          <a:p>
            <a:pPr algn="ctr"/>
            <a:r>
              <a:rPr lang="en-US" i="1" dirty="0">
                <a:solidFill>
                  <a:schemeClr val="bg1"/>
                </a:solidFill>
              </a:rPr>
              <a:t>The Isle of the Dead</a:t>
            </a:r>
            <a:r>
              <a:rPr lang="en-US" dirty="0">
                <a:solidFill>
                  <a:schemeClr val="bg1"/>
                </a:solidFill>
              </a:rPr>
              <a:t>. </a:t>
            </a:r>
            <a:r>
              <a:rPr lang="en-US" sz="1600" dirty="0">
                <a:solidFill>
                  <a:schemeClr val="bg1"/>
                </a:solidFill>
              </a:rPr>
              <a:t>1880</a:t>
            </a:r>
          </a:p>
        </p:txBody>
      </p:sp>
    </p:spTree>
    <p:extLst>
      <p:ext uri="{BB962C8B-B14F-4D97-AF65-F5344CB8AC3E}">
        <p14:creationId xmlns:p14="http://schemas.microsoft.com/office/powerpoint/2010/main" val="2973550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1CD6F-7C65-4D4B-B2F7-71FB3B77D2A9}"/>
              </a:ext>
            </a:extLst>
          </p:cNvPr>
          <p:cNvSpPr>
            <a:spLocks noGrp="1"/>
          </p:cNvSpPr>
          <p:nvPr>
            <p:ph type="title"/>
          </p:nvPr>
        </p:nvSpPr>
        <p:spPr>
          <a:xfrm>
            <a:off x="862148" y="174807"/>
            <a:ext cx="10493239" cy="765713"/>
          </a:xfrm>
        </p:spPr>
        <p:txBody>
          <a:bodyPr>
            <a:normAutofit/>
          </a:bodyPr>
          <a:lstStyle/>
          <a:p>
            <a:pPr algn="ctr"/>
            <a:r>
              <a:rPr lang="en-US" sz="3600" dirty="0">
                <a:solidFill>
                  <a:schemeClr val="bg1"/>
                </a:solidFill>
              </a:rPr>
              <a:t>Early Symbolism. Religion, Mythology and Poetry </a:t>
            </a:r>
          </a:p>
        </p:txBody>
      </p:sp>
      <p:sp>
        <p:nvSpPr>
          <p:cNvPr id="6" name="Text Placeholder 5">
            <a:extLst>
              <a:ext uri="{FF2B5EF4-FFF2-40B4-BE49-F238E27FC236}">
                <a16:creationId xmlns:a16="http://schemas.microsoft.com/office/drawing/2014/main" id="{EC3B8A6A-5085-D34D-89BA-B4B3AD672EF5}"/>
              </a:ext>
            </a:extLst>
          </p:cNvPr>
          <p:cNvSpPr>
            <a:spLocks noGrp="1"/>
          </p:cNvSpPr>
          <p:nvPr>
            <p:ph type="body" idx="1"/>
          </p:nvPr>
        </p:nvSpPr>
        <p:spPr>
          <a:xfrm>
            <a:off x="404949" y="1084218"/>
            <a:ext cx="5590902" cy="418011"/>
          </a:xfrm>
        </p:spPr>
        <p:txBody>
          <a:bodyPr>
            <a:normAutofit lnSpcReduction="10000"/>
          </a:bodyPr>
          <a:lstStyle/>
          <a:p>
            <a:r>
              <a:rPr lang="en-US" b="0" dirty="0">
                <a:solidFill>
                  <a:schemeClr val="bg1"/>
                </a:solidFill>
                <a:latin typeface="+mj-lt"/>
              </a:rPr>
              <a:t>Dante Gabriel Rossetti. </a:t>
            </a:r>
            <a:r>
              <a:rPr lang="en-US" b="0" i="1" dirty="0">
                <a:solidFill>
                  <a:schemeClr val="bg1"/>
                </a:solidFill>
                <a:latin typeface="+mj-lt"/>
              </a:rPr>
              <a:t>Beata Beatrix. </a:t>
            </a:r>
            <a:r>
              <a:rPr lang="en-US" sz="1800" b="0" dirty="0">
                <a:solidFill>
                  <a:schemeClr val="bg1"/>
                </a:solidFill>
                <a:latin typeface="+mj-lt"/>
              </a:rPr>
              <a:t>1864-70</a:t>
            </a:r>
            <a:endParaRPr lang="en-US" b="0" dirty="0">
              <a:latin typeface="+mj-lt"/>
            </a:endParaRPr>
          </a:p>
        </p:txBody>
      </p:sp>
      <p:pic>
        <p:nvPicPr>
          <p:cNvPr id="5" name="Content Placeholder 4">
            <a:extLst>
              <a:ext uri="{FF2B5EF4-FFF2-40B4-BE49-F238E27FC236}">
                <a16:creationId xmlns:a16="http://schemas.microsoft.com/office/drawing/2014/main" id="{A2EB4FEC-1DDE-1642-84EB-799B1EFC22C0}"/>
              </a:ext>
            </a:extLst>
          </p:cNvPr>
          <p:cNvPicPr>
            <a:picLocks noGrp="1" noChangeAspect="1"/>
          </p:cNvPicPr>
          <p:nvPr>
            <p:ph sz="half" idx="2"/>
          </p:nvPr>
        </p:nvPicPr>
        <p:blipFill>
          <a:blip r:embed="rId2"/>
          <a:stretch>
            <a:fillRect/>
          </a:stretch>
        </p:blipFill>
        <p:spPr>
          <a:xfrm>
            <a:off x="1254035" y="1642687"/>
            <a:ext cx="3892730" cy="5037266"/>
          </a:xfrm>
        </p:spPr>
      </p:pic>
      <p:sp>
        <p:nvSpPr>
          <p:cNvPr id="7" name="Text Placeholder 6">
            <a:extLst>
              <a:ext uri="{FF2B5EF4-FFF2-40B4-BE49-F238E27FC236}">
                <a16:creationId xmlns:a16="http://schemas.microsoft.com/office/drawing/2014/main" id="{FCF28BEB-52AF-3B49-B740-12E0F9E0987A}"/>
              </a:ext>
            </a:extLst>
          </p:cNvPr>
          <p:cNvSpPr>
            <a:spLocks noGrp="1"/>
          </p:cNvSpPr>
          <p:nvPr>
            <p:ph type="body" sz="quarter" idx="3"/>
          </p:nvPr>
        </p:nvSpPr>
        <p:spPr>
          <a:xfrm>
            <a:off x="6096000" y="1084218"/>
            <a:ext cx="5259388" cy="418011"/>
          </a:xfrm>
        </p:spPr>
        <p:txBody>
          <a:bodyPr>
            <a:noAutofit/>
          </a:bodyPr>
          <a:lstStyle/>
          <a:p>
            <a:pPr algn="ctr"/>
            <a:r>
              <a:rPr lang="en-US" b="0" dirty="0">
                <a:solidFill>
                  <a:schemeClr val="bg1"/>
                </a:solidFill>
                <a:latin typeface="+mj-lt"/>
              </a:rPr>
              <a:t>Gustave Moreau. </a:t>
            </a:r>
            <a:r>
              <a:rPr lang="en-US" b="0" dirty="0" err="1">
                <a:solidFill>
                  <a:schemeClr val="bg1"/>
                </a:solidFill>
                <a:latin typeface="+mj-lt"/>
              </a:rPr>
              <a:t>T</a:t>
            </a:r>
            <a:r>
              <a:rPr lang="en-US" b="0" i="1" dirty="0" err="1">
                <a:solidFill>
                  <a:schemeClr val="bg1"/>
                </a:solidFill>
                <a:latin typeface="+mj-lt"/>
              </a:rPr>
              <a:t>he_Apparition</a:t>
            </a:r>
            <a:r>
              <a:rPr lang="en-US" b="0" i="1" dirty="0">
                <a:solidFill>
                  <a:schemeClr val="bg1"/>
                </a:solidFill>
                <a:latin typeface="+mj-lt"/>
              </a:rPr>
              <a:t>. </a:t>
            </a:r>
            <a:r>
              <a:rPr lang="en-US" b="0" dirty="0">
                <a:solidFill>
                  <a:schemeClr val="bg1"/>
                </a:solidFill>
                <a:latin typeface="+mj-lt"/>
              </a:rPr>
              <a:t>1876</a:t>
            </a:r>
          </a:p>
        </p:txBody>
      </p:sp>
      <p:pic>
        <p:nvPicPr>
          <p:cNvPr id="10" name="Content Placeholder 9">
            <a:extLst>
              <a:ext uri="{FF2B5EF4-FFF2-40B4-BE49-F238E27FC236}">
                <a16:creationId xmlns:a16="http://schemas.microsoft.com/office/drawing/2014/main" id="{AA7F3B8C-E128-7746-A6E8-70EE98BDCAE6}"/>
              </a:ext>
            </a:extLst>
          </p:cNvPr>
          <p:cNvPicPr>
            <a:picLocks noGrp="1" noChangeAspect="1"/>
          </p:cNvPicPr>
          <p:nvPr>
            <p:ph sz="quarter" idx="4"/>
          </p:nvPr>
        </p:nvPicPr>
        <p:blipFill>
          <a:blip r:embed="rId3"/>
          <a:stretch>
            <a:fillRect/>
          </a:stretch>
        </p:blipFill>
        <p:spPr>
          <a:xfrm>
            <a:off x="7155409" y="1642687"/>
            <a:ext cx="3415643" cy="5043234"/>
          </a:xfrm>
        </p:spPr>
      </p:pic>
    </p:spTree>
    <p:extLst>
      <p:ext uri="{BB962C8B-B14F-4D97-AF65-F5344CB8AC3E}">
        <p14:creationId xmlns:p14="http://schemas.microsoft.com/office/powerpoint/2010/main" val="22746368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90BB-923C-2B4A-9654-FA56E10922D1}"/>
              </a:ext>
            </a:extLst>
          </p:cNvPr>
          <p:cNvSpPr>
            <a:spLocks noGrp="1"/>
          </p:cNvSpPr>
          <p:nvPr>
            <p:ph type="title"/>
          </p:nvPr>
        </p:nvSpPr>
        <p:spPr>
          <a:xfrm>
            <a:off x="838200" y="365125"/>
            <a:ext cx="4125686" cy="4690201"/>
          </a:xfrm>
        </p:spPr>
        <p:txBody>
          <a:bodyPr>
            <a:normAutofit/>
          </a:bodyPr>
          <a:lstStyle/>
          <a:p>
            <a:pPr algn="ctr"/>
            <a:r>
              <a:rPr lang="en-US" sz="3200" dirty="0" err="1">
                <a:solidFill>
                  <a:schemeClr val="bg1"/>
                </a:solidFill>
              </a:rPr>
              <a:t>Odilon</a:t>
            </a:r>
            <a:r>
              <a:rPr lang="en-US" sz="3200" dirty="0">
                <a:solidFill>
                  <a:schemeClr val="bg1"/>
                </a:solidFill>
              </a:rPr>
              <a:t> Redon </a:t>
            </a:r>
            <a:br>
              <a:rPr lang="en-US" sz="3200" dirty="0">
                <a:solidFill>
                  <a:schemeClr val="bg1"/>
                </a:solidFill>
              </a:rPr>
            </a:br>
            <a:r>
              <a:rPr lang="en-US" sz="3200" i="1" dirty="0">
                <a:solidFill>
                  <a:schemeClr val="bg1"/>
                </a:solidFill>
              </a:rPr>
              <a:t>The Eye Like a strange balloon mounts towards infinity. </a:t>
            </a:r>
            <a:br>
              <a:rPr lang="en-US" sz="3200" i="1" dirty="0">
                <a:solidFill>
                  <a:schemeClr val="bg1"/>
                </a:solidFill>
              </a:rPr>
            </a:br>
            <a:r>
              <a:rPr lang="en-US" sz="2400" dirty="0">
                <a:solidFill>
                  <a:schemeClr val="bg1"/>
                </a:solidFill>
              </a:rPr>
              <a:t>1882</a:t>
            </a:r>
          </a:p>
        </p:txBody>
      </p:sp>
      <p:pic>
        <p:nvPicPr>
          <p:cNvPr id="5" name="Content Placeholder 4">
            <a:extLst>
              <a:ext uri="{FF2B5EF4-FFF2-40B4-BE49-F238E27FC236}">
                <a16:creationId xmlns:a16="http://schemas.microsoft.com/office/drawing/2014/main" id="{91F02B5A-E7D7-3C4D-94C2-B19CE49F3ED7}"/>
              </a:ext>
            </a:extLst>
          </p:cNvPr>
          <p:cNvPicPr>
            <a:picLocks noGrp="1" noChangeAspect="1"/>
          </p:cNvPicPr>
          <p:nvPr>
            <p:ph idx="1"/>
          </p:nvPr>
        </p:nvPicPr>
        <p:blipFill>
          <a:blip r:embed="rId3"/>
          <a:stretch>
            <a:fillRect/>
          </a:stretch>
        </p:blipFill>
        <p:spPr>
          <a:xfrm>
            <a:off x="6422571" y="200407"/>
            <a:ext cx="5033554" cy="6457185"/>
          </a:xfrm>
        </p:spPr>
      </p:pic>
    </p:spTree>
    <p:extLst>
      <p:ext uri="{BB962C8B-B14F-4D97-AF65-F5344CB8AC3E}">
        <p14:creationId xmlns:p14="http://schemas.microsoft.com/office/powerpoint/2010/main" val="1221302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50E1F-5F3A-614D-9313-7C9CDE558834}"/>
              </a:ext>
            </a:extLst>
          </p:cNvPr>
          <p:cNvSpPr>
            <a:spLocks noGrp="1"/>
          </p:cNvSpPr>
          <p:nvPr>
            <p:ph type="title"/>
          </p:nvPr>
        </p:nvSpPr>
        <p:spPr>
          <a:xfrm>
            <a:off x="822959" y="365125"/>
            <a:ext cx="4558937" cy="4442006"/>
          </a:xfrm>
        </p:spPr>
        <p:txBody>
          <a:bodyPr>
            <a:normAutofit/>
          </a:bodyPr>
          <a:lstStyle/>
          <a:p>
            <a:pPr algn="ctr"/>
            <a:br>
              <a:rPr lang="en-US" dirty="0"/>
            </a:br>
            <a:br>
              <a:rPr lang="en-US" dirty="0"/>
            </a:br>
            <a:r>
              <a:rPr lang="en-US" sz="3200" dirty="0" err="1">
                <a:solidFill>
                  <a:schemeClr val="bg1"/>
                </a:solidFill>
              </a:rPr>
              <a:t>Odilon</a:t>
            </a:r>
            <a:r>
              <a:rPr lang="en-US" sz="3200" dirty="0">
                <a:solidFill>
                  <a:schemeClr val="bg1"/>
                </a:solidFill>
              </a:rPr>
              <a:t> Redon</a:t>
            </a:r>
            <a:br>
              <a:rPr lang="en-US" sz="3200" dirty="0">
                <a:solidFill>
                  <a:schemeClr val="bg1"/>
                </a:solidFill>
              </a:rPr>
            </a:br>
            <a:r>
              <a:rPr lang="en-US" sz="3200" i="1" dirty="0">
                <a:solidFill>
                  <a:schemeClr val="bg1"/>
                </a:solidFill>
              </a:rPr>
              <a:t>Woman with a vase </a:t>
            </a:r>
            <a:br>
              <a:rPr lang="en-US" sz="3200" i="1" dirty="0">
                <a:solidFill>
                  <a:schemeClr val="bg1"/>
                </a:solidFill>
              </a:rPr>
            </a:br>
            <a:r>
              <a:rPr lang="en-US" sz="3200" i="1" dirty="0">
                <a:solidFill>
                  <a:schemeClr val="bg1"/>
                </a:solidFill>
              </a:rPr>
              <a:t>of flowers. </a:t>
            </a:r>
            <a:br>
              <a:rPr lang="en-US" sz="3200" i="1" dirty="0">
                <a:solidFill>
                  <a:schemeClr val="bg1"/>
                </a:solidFill>
              </a:rPr>
            </a:br>
            <a:r>
              <a:rPr lang="en-US" sz="1800" dirty="0">
                <a:solidFill>
                  <a:schemeClr val="bg1"/>
                </a:solidFill>
              </a:rPr>
              <a:t>1895-1905</a:t>
            </a:r>
          </a:p>
        </p:txBody>
      </p:sp>
      <p:pic>
        <p:nvPicPr>
          <p:cNvPr id="5" name="Content Placeholder 4">
            <a:extLst>
              <a:ext uri="{FF2B5EF4-FFF2-40B4-BE49-F238E27FC236}">
                <a16:creationId xmlns:a16="http://schemas.microsoft.com/office/drawing/2014/main" id="{3FEDF036-DADE-7C4A-A95C-E4B47AF90035}"/>
              </a:ext>
            </a:extLst>
          </p:cNvPr>
          <p:cNvPicPr>
            <a:picLocks noGrp="1" noChangeAspect="1"/>
          </p:cNvPicPr>
          <p:nvPr>
            <p:ph idx="1"/>
          </p:nvPr>
        </p:nvPicPr>
        <p:blipFill>
          <a:blip r:embed="rId2"/>
          <a:stretch>
            <a:fillRect/>
          </a:stretch>
        </p:blipFill>
        <p:spPr>
          <a:xfrm>
            <a:off x="7042499" y="0"/>
            <a:ext cx="5149501" cy="6842243"/>
          </a:xfrm>
        </p:spPr>
      </p:pic>
    </p:spTree>
    <p:extLst>
      <p:ext uri="{BB962C8B-B14F-4D97-AF65-F5344CB8AC3E}">
        <p14:creationId xmlns:p14="http://schemas.microsoft.com/office/powerpoint/2010/main" val="16802606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BE8718-2FD2-4F4A-A13B-C0792CED4CA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200" kern="1200" dirty="0">
                <a:solidFill>
                  <a:srgbClr val="FFFFFF"/>
                </a:solidFill>
                <a:latin typeface="+mj-lt"/>
                <a:ea typeface="+mj-ea"/>
                <a:cs typeface="+mj-cs"/>
              </a:rPr>
              <a:t>Paul Gauguin. </a:t>
            </a:r>
            <a:br>
              <a:rPr lang="en-US" sz="3200" kern="1200" dirty="0">
                <a:solidFill>
                  <a:srgbClr val="FFFFFF"/>
                </a:solidFill>
                <a:latin typeface="+mj-lt"/>
                <a:ea typeface="+mj-ea"/>
                <a:cs typeface="+mj-cs"/>
              </a:rPr>
            </a:br>
            <a:r>
              <a:rPr lang="en-US" sz="3200" i="1" kern="1200" dirty="0">
                <a:solidFill>
                  <a:srgbClr val="FFFFFF"/>
                </a:solidFill>
                <a:latin typeface="+mj-lt"/>
                <a:ea typeface="+mj-ea"/>
                <a:cs typeface="+mj-cs"/>
              </a:rPr>
              <a:t>Vision after the Sermon (Jacob Wrestling with the Angel) </a:t>
            </a:r>
            <a:br>
              <a:rPr lang="en-US" sz="3200" i="1" kern="1200" dirty="0">
                <a:solidFill>
                  <a:srgbClr val="FFFFFF"/>
                </a:solidFill>
                <a:latin typeface="+mj-lt"/>
                <a:ea typeface="+mj-ea"/>
                <a:cs typeface="+mj-cs"/>
              </a:rPr>
            </a:br>
            <a:r>
              <a:rPr lang="en-US" sz="3200" kern="1200" dirty="0">
                <a:solidFill>
                  <a:srgbClr val="FFFFFF"/>
                </a:solidFill>
                <a:latin typeface="+mj-lt"/>
                <a:ea typeface="+mj-ea"/>
                <a:cs typeface="+mj-cs"/>
              </a:rPr>
              <a:t>1888. </a:t>
            </a:r>
          </a:p>
        </p:txBody>
      </p:sp>
      <p:pic>
        <p:nvPicPr>
          <p:cNvPr id="5" name="Content Placeholder 4">
            <a:extLst>
              <a:ext uri="{FF2B5EF4-FFF2-40B4-BE49-F238E27FC236}">
                <a16:creationId xmlns:a16="http://schemas.microsoft.com/office/drawing/2014/main" id="{86ABDBAF-EC10-A84C-B027-B7B14B5454F4}"/>
              </a:ext>
            </a:extLst>
          </p:cNvPr>
          <p:cNvPicPr>
            <a:picLocks noGrp="1" noChangeAspect="1"/>
          </p:cNvPicPr>
          <p:nvPr>
            <p:ph idx="1"/>
          </p:nvPr>
        </p:nvPicPr>
        <p:blipFill>
          <a:blip r:embed="rId2"/>
          <a:stretch>
            <a:fillRect/>
          </a:stretch>
        </p:blipFill>
        <p:spPr>
          <a:xfrm>
            <a:off x="4915482" y="600891"/>
            <a:ext cx="7092436" cy="5656218"/>
          </a:xfrm>
          <a:prstGeom prst="rect">
            <a:avLst/>
          </a:prstGeom>
        </p:spPr>
      </p:pic>
    </p:spTree>
    <p:extLst>
      <p:ext uri="{BB962C8B-B14F-4D97-AF65-F5344CB8AC3E}">
        <p14:creationId xmlns:p14="http://schemas.microsoft.com/office/powerpoint/2010/main" val="32089520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9572-8A19-0E44-95D8-A22529F8C105}"/>
              </a:ext>
            </a:extLst>
          </p:cNvPr>
          <p:cNvSpPr>
            <a:spLocks noGrp="1"/>
          </p:cNvSpPr>
          <p:nvPr>
            <p:ph type="title"/>
          </p:nvPr>
        </p:nvSpPr>
        <p:spPr/>
        <p:txBody>
          <a:bodyPr>
            <a:normAutofit/>
          </a:bodyPr>
          <a:lstStyle/>
          <a:p>
            <a:pPr algn="ctr"/>
            <a:r>
              <a:rPr lang="en-US" sz="3200" dirty="0">
                <a:solidFill>
                  <a:schemeClr val="bg1"/>
                </a:solidFill>
              </a:rPr>
              <a:t>Paul Gauguin. </a:t>
            </a:r>
            <a:r>
              <a:rPr lang="en-US" sz="3200" i="1" dirty="0" err="1">
                <a:solidFill>
                  <a:schemeClr val="bg1"/>
                </a:solidFill>
              </a:rPr>
              <a:t>Faa</a:t>
            </a:r>
            <a:r>
              <a:rPr lang="en-US" sz="3200" i="1" dirty="0">
                <a:solidFill>
                  <a:schemeClr val="bg1"/>
                </a:solidFill>
              </a:rPr>
              <a:t> </a:t>
            </a:r>
            <a:r>
              <a:rPr lang="en-US" sz="3200" i="1" dirty="0" err="1">
                <a:solidFill>
                  <a:schemeClr val="bg1"/>
                </a:solidFill>
              </a:rPr>
              <a:t>Iheihe</a:t>
            </a:r>
            <a:r>
              <a:rPr lang="en-US" sz="3200" i="1" dirty="0">
                <a:solidFill>
                  <a:schemeClr val="bg1"/>
                </a:solidFill>
              </a:rPr>
              <a:t>. </a:t>
            </a:r>
            <a:r>
              <a:rPr lang="en-US" sz="3200" dirty="0">
                <a:solidFill>
                  <a:schemeClr val="bg1"/>
                </a:solidFill>
              </a:rPr>
              <a:t>1898</a:t>
            </a:r>
          </a:p>
        </p:txBody>
      </p:sp>
      <p:pic>
        <p:nvPicPr>
          <p:cNvPr id="5" name="Content Placeholder 4">
            <a:extLst>
              <a:ext uri="{FF2B5EF4-FFF2-40B4-BE49-F238E27FC236}">
                <a16:creationId xmlns:a16="http://schemas.microsoft.com/office/drawing/2014/main" id="{F4280970-474D-0040-91FA-20ACBFAE2218}"/>
              </a:ext>
            </a:extLst>
          </p:cNvPr>
          <p:cNvPicPr>
            <a:picLocks noGrp="1" noChangeAspect="1"/>
          </p:cNvPicPr>
          <p:nvPr>
            <p:ph idx="1"/>
          </p:nvPr>
        </p:nvPicPr>
        <p:blipFill>
          <a:blip r:embed="rId2"/>
          <a:stretch>
            <a:fillRect/>
          </a:stretch>
        </p:blipFill>
        <p:spPr>
          <a:xfrm>
            <a:off x="217214" y="1841862"/>
            <a:ext cx="11757572" cy="3605349"/>
          </a:xfrm>
        </p:spPr>
      </p:pic>
    </p:spTree>
    <p:extLst>
      <p:ext uri="{BB962C8B-B14F-4D97-AF65-F5344CB8AC3E}">
        <p14:creationId xmlns:p14="http://schemas.microsoft.com/office/powerpoint/2010/main" val="2954390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BAD13-0BD6-E844-A31D-97EB5E772005}"/>
              </a:ext>
            </a:extLst>
          </p:cNvPr>
          <p:cNvSpPr>
            <a:spLocks noGrp="1"/>
          </p:cNvSpPr>
          <p:nvPr>
            <p:ph type="title"/>
          </p:nvPr>
        </p:nvSpPr>
        <p:spPr>
          <a:xfrm>
            <a:off x="235132" y="143691"/>
            <a:ext cx="11808822" cy="836023"/>
          </a:xfrm>
        </p:spPr>
        <p:txBody>
          <a:bodyPr>
            <a:normAutofit fontScale="90000"/>
          </a:bodyPr>
          <a:lstStyle/>
          <a:p>
            <a:pPr algn="ctr"/>
            <a:r>
              <a:rPr lang="en-US" sz="2800" dirty="0"/>
              <a:t>Gustav Klimt. </a:t>
            </a:r>
            <a:r>
              <a:rPr lang="en-US" sz="2800" i="1" dirty="0"/>
              <a:t>Beethoven Frieze. The longing for happiness finds repose in poetry. </a:t>
            </a:r>
            <a:r>
              <a:rPr lang="en-US" sz="2800" dirty="0"/>
              <a:t>1902</a:t>
            </a:r>
          </a:p>
        </p:txBody>
      </p:sp>
      <p:pic>
        <p:nvPicPr>
          <p:cNvPr id="5" name="Content Placeholder 4">
            <a:extLst>
              <a:ext uri="{FF2B5EF4-FFF2-40B4-BE49-F238E27FC236}">
                <a16:creationId xmlns:a16="http://schemas.microsoft.com/office/drawing/2014/main" id="{C6D3FA89-64A4-4E4D-BDBE-A27414B33054}"/>
              </a:ext>
            </a:extLst>
          </p:cNvPr>
          <p:cNvPicPr>
            <a:picLocks noGrp="1" noChangeAspect="1"/>
          </p:cNvPicPr>
          <p:nvPr>
            <p:ph idx="1"/>
          </p:nvPr>
        </p:nvPicPr>
        <p:blipFill>
          <a:blip r:embed="rId2"/>
          <a:srcRect/>
          <a:stretch/>
        </p:blipFill>
        <p:spPr>
          <a:xfrm>
            <a:off x="718891" y="1084218"/>
            <a:ext cx="10754217" cy="5209074"/>
          </a:xfrm>
        </p:spPr>
      </p:pic>
    </p:spTree>
    <p:extLst>
      <p:ext uri="{BB962C8B-B14F-4D97-AF65-F5344CB8AC3E}">
        <p14:creationId xmlns:p14="http://schemas.microsoft.com/office/powerpoint/2010/main" val="41225296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0B1544-157F-E742-BFF9-2AA63DE96331}"/>
              </a:ext>
            </a:extLst>
          </p:cNvPr>
          <p:cNvSpPr/>
          <p:nvPr/>
        </p:nvSpPr>
        <p:spPr>
          <a:xfrm>
            <a:off x="248195" y="2519744"/>
            <a:ext cx="3291840" cy="3293209"/>
          </a:xfrm>
          <a:prstGeom prst="rect">
            <a:avLst/>
          </a:prstGeom>
        </p:spPr>
        <p:txBody>
          <a:bodyPr wrap="square">
            <a:spAutoFit/>
          </a:bodyPr>
          <a:lstStyle/>
          <a:p>
            <a:endParaRPr lang="en-GB" sz="2400" i="1" dirty="0">
              <a:solidFill>
                <a:schemeClr val="bg1"/>
              </a:solidFill>
              <a:latin typeface="+mj-lt"/>
              <a:ea typeface="Calibri" panose="020F0502020204030204" pitchFamily="34" charset="0"/>
              <a:cs typeface="Times New Roman" panose="02020603050405020304" pitchFamily="18" charset="0"/>
            </a:endParaRPr>
          </a:p>
          <a:p>
            <a:endParaRPr lang="en-GB" sz="2400" i="1" dirty="0">
              <a:solidFill>
                <a:schemeClr val="bg1"/>
              </a:solidFill>
              <a:latin typeface="+mj-lt"/>
              <a:ea typeface="Calibri" panose="020F0502020204030204" pitchFamily="34" charset="0"/>
              <a:cs typeface="Times New Roman" panose="02020603050405020304" pitchFamily="18" charset="0"/>
            </a:endParaRPr>
          </a:p>
          <a:p>
            <a:pPr algn="ctr"/>
            <a:r>
              <a:rPr lang="en-GB" sz="2400" i="1" dirty="0">
                <a:solidFill>
                  <a:schemeClr val="bg1"/>
                </a:solidFill>
                <a:latin typeface="+mj-lt"/>
                <a:ea typeface="Calibri" panose="020F0502020204030204" pitchFamily="34" charset="0"/>
                <a:cs typeface="Times New Roman" panose="02020603050405020304" pitchFamily="18" charset="0"/>
              </a:rPr>
              <a:t>as beautiful as the chance encounter of a sewing-machine and an umbrella on a dissecting table</a:t>
            </a:r>
            <a:r>
              <a:rPr lang="en-GB" sz="2400" i="1" dirty="0">
                <a:solidFill>
                  <a:schemeClr val="bg1"/>
                </a:solidFill>
                <a:latin typeface="+mj-lt"/>
              </a:rPr>
              <a:t> </a:t>
            </a:r>
          </a:p>
          <a:p>
            <a:pPr algn="ctr"/>
            <a:endParaRPr lang="en-GB" sz="2400" i="1" dirty="0">
              <a:solidFill>
                <a:schemeClr val="bg1"/>
              </a:solidFill>
              <a:latin typeface="+mj-lt"/>
            </a:endParaRPr>
          </a:p>
          <a:p>
            <a:pPr algn="ctr"/>
            <a:r>
              <a:rPr lang="en-GB" sz="1600" dirty="0">
                <a:solidFill>
                  <a:schemeClr val="bg1"/>
                </a:solidFill>
              </a:rPr>
              <a:t>Comte de </a:t>
            </a:r>
            <a:r>
              <a:rPr lang="en-GB" sz="1600" dirty="0" err="1">
                <a:solidFill>
                  <a:schemeClr val="bg1"/>
                </a:solidFill>
              </a:rPr>
              <a:t>Lautréamont</a:t>
            </a:r>
            <a:r>
              <a:rPr lang="en-GB" sz="1600" dirty="0">
                <a:solidFill>
                  <a:schemeClr val="bg1"/>
                </a:solidFill>
              </a:rPr>
              <a:t> </a:t>
            </a:r>
            <a:endParaRPr lang="en-US" sz="1600" i="1" dirty="0">
              <a:solidFill>
                <a:schemeClr val="bg1"/>
              </a:solidFill>
              <a:latin typeface="+mj-lt"/>
            </a:endParaRPr>
          </a:p>
        </p:txBody>
      </p:sp>
      <p:sp>
        <p:nvSpPr>
          <p:cNvPr id="3" name="TextBox 2">
            <a:extLst>
              <a:ext uri="{FF2B5EF4-FFF2-40B4-BE49-F238E27FC236}">
                <a16:creationId xmlns:a16="http://schemas.microsoft.com/office/drawing/2014/main" id="{2CB9CBA6-0A5F-6248-8D05-63CF98803409}"/>
              </a:ext>
            </a:extLst>
          </p:cNvPr>
          <p:cNvSpPr txBox="1"/>
          <p:nvPr/>
        </p:nvSpPr>
        <p:spPr>
          <a:xfrm flipV="1">
            <a:off x="482608" y="765418"/>
            <a:ext cx="2708769" cy="1754326"/>
          </a:xfrm>
          <a:prstGeom prst="rect">
            <a:avLst/>
          </a:prstGeom>
          <a:noFill/>
        </p:spPr>
        <p:txBody>
          <a:bodyPr wrap="square" rtlCol="0">
            <a:spAutoFit/>
          </a:bodyPr>
          <a:lstStyle/>
          <a:p>
            <a:pPr algn="ctr"/>
            <a:r>
              <a:rPr lang="en-US" sz="3600" dirty="0">
                <a:solidFill>
                  <a:schemeClr val="bg1"/>
                </a:solidFill>
                <a:latin typeface="Wide Latin" panose="020A0A07050505020404" pitchFamily="18" charset="77"/>
                <a:cs typeface="Grotesque" panose="020F0502020204030204" pitchFamily="34" charset="0"/>
              </a:rPr>
              <a:t>SURREALISM </a:t>
            </a:r>
          </a:p>
        </p:txBody>
      </p:sp>
      <p:pic>
        <p:nvPicPr>
          <p:cNvPr id="5" name="Picture 4">
            <a:extLst>
              <a:ext uri="{FF2B5EF4-FFF2-40B4-BE49-F238E27FC236}">
                <a16:creationId xmlns:a16="http://schemas.microsoft.com/office/drawing/2014/main" id="{A726A022-BD4F-F64A-83FD-0B71AEEA5EA2}"/>
              </a:ext>
            </a:extLst>
          </p:cNvPr>
          <p:cNvPicPr>
            <a:picLocks noChangeAspect="1"/>
          </p:cNvPicPr>
          <p:nvPr/>
        </p:nvPicPr>
        <p:blipFill>
          <a:blip r:embed="rId3"/>
          <a:stretch>
            <a:fillRect/>
          </a:stretch>
        </p:blipFill>
        <p:spPr>
          <a:xfrm>
            <a:off x="3787168" y="382394"/>
            <a:ext cx="8156637" cy="5313466"/>
          </a:xfrm>
          <a:prstGeom prst="rect">
            <a:avLst/>
          </a:prstGeom>
        </p:spPr>
      </p:pic>
      <p:sp>
        <p:nvSpPr>
          <p:cNvPr id="8" name="TextBox 7">
            <a:extLst>
              <a:ext uri="{FF2B5EF4-FFF2-40B4-BE49-F238E27FC236}">
                <a16:creationId xmlns:a16="http://schemas.microsoft.com/office/drawing/2014/main" id="{89A5F945-C771-DA46-A11F-8A7291A38412}"/>
              </a:ext>
            </a:extLst>
          </p:cNvPr>
          <p:cNvSpPr txBox="1"/>
          <p:nvPr/>
        </p:nvSpPr>
        <p:spPr>
          <a:xfrm>
            <a:off x="3787168" y="5865223"/>
            <a:ext cx="8156637" cy="369332"/>
          </a:xfrm>
          <a:prstGeom prst="rect">
            <a:avLst/>
          </a:prstGeom>
          <a:noFill/>
        </p:spPr>
        <p:txBody>
          <a:bodyPr wrap="square" rtlCol="0">
            <a:spAutoFit/>
          </a:bodyPr>
          <a:lstStyle/>
          <a:p>
            <a:r>
              <a:rPr lang="en-US" dirty="0">
                <a:solidFill>
                  <a:schemeClr val="bg1"/>
                </a:solidFill>
              </a:rPr>
              <a:t>Salvador Dali. </a:t>
            </a:r>
            <a:r>
              <a:rPr lang="en-US" i="1" dirty="0">
                <a:solidFill>
                  <a:schemeClr val="bg1"/>
                </a:solidFill>
              </a:rPr>
              <a:t>Metamorphosis of Narcissus. </a:t>
            </a:r>
            <a:r>
              <a:rPr lang="en-US" dirty="0">
                <a:solidFill>
                  <a:schemeClr val="bg1"/>
                </a:solidFill>
              </a:rPr>
              <a:t>1937</a:t>
            </a:r>
          </a:p>
        </p:txBody>
      </p:sp>
    </p:spTree>
    <p:extLst>
      <p:ext uri="{BB962C8B-B14F-4D97-AF65-F5344CB8AC3E}">
        <p14:creationId xmlns:p14="http://schemas.microsoft.com/office/powerpoint/2010/main" val="32346575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FFEA-BA2D-9C46-AA90-4FA41F1AEF7B}"/>
              </a:ext>
            </a:extLst>
          </p:cNvPr>
          <p:cNvSpPr>
            <a:spLocks noGrp="1"/>
          </p:cNvSpPr>
          <p:nvPr>
            <p:ph type="title"/>
          </p:nvPr>
        </p:nvSpPr>
        <p:spPr>
          <a:xfrm>
            <a:off x="283779" y="365125"/>
            <a:ext cx="5065987" cy="4248916"/>
          </a:xfrm>
        </p:spPr>
        <p:txBody>
          <a:bodyPr>
            <a:normAutofit/>
          </a:bodyPr>
          <a:lstStyle/>
          <a:p>
            <a:pPr algn="ctr"/>
            <a:r>
              <a:rPr lang="en-US" sz="2800" dirty="0">
                <a:solidFill>
                  <a:schemeClr val="bg1"/>
                </a:solidFill>
              </a:rPr>
              <a:t>Giorgio De Chirico. </a:t>
            </a:r>
            <a:br>
              <a:rPr lang="en-US" sz="2800" dirty="0">
                <a:solidFill>
                  <a:schemeClr val="bg1"/>
                </a:solidFill>
              </a:rPr>
            </a:br>
            <a:r>
              <a:rPr lang="en-US" sz="2800" i="1" dirty="0">
                <a:solidFill>
                  <a:schemeClr val="bg1"/>
                </a:solidFill>
              </a:rPr>
              <a:t>Mystery and Melancholy </a:t>
            </a:r>
            <a:br>
              <a:rPr lang="en-US" sz="2800" i="1" dirty="0">
                <a:solidFill>
                  <a:schemeClr val="bg1"/>
                </a:solidFill>
              </a:rPr>
            </a:br>
            <a:r>
              <a:rPr lang="en-US" sz="2800" i="1" dirty="0">
                <a:solidFill>
                  <a:schemeClr val="bg1"/>
                </a:solidFill>
              </a:rPr>
              <a:t>of a Street. </a:t>
            </a:r>
            <a:br>
              <a:rPr lang="en-US" sz="2800" dirty="0">
                <a:solidFill>
                  <a:schemeClr val="bg1"/>
                </a:solidFill>
              </a:rPr>
            </a:br>
            <a:r>
              <a:rPr lang="en-US" sz="2800" dirty="0">
                <a:solidFill>
                  <a:schemeClr val="bg1"/>
                </a:solidFill>
              </a:rPr>
              <a:t>1914</a:t>
            </a:r>
          </a:p>
        </p:txBody>
      </p:sp>
      <p:pic>
        <p:nvPicPr>
          <p:cNvPr id="5" name="Content Placeholder 4">
            <a:extLst>
              <a:ext uri="{FF2B5EF4-FFF2-40B4-BE49-F238E27FC236}">
                <a16:creationId xmlns:a16="http://schemas.microsoft.com/office/drawing/2014/main" id="{6F6AE6BE-3815-624E-99BB-F7EA2C78309B}"/>
              </a:ext>
            </a:extLst>
          </p:cNvPr>
          <p:cNvPicPr>
            <a:picLocks noGrp="1" noChangeAspect="1"/>
          </p:cNvPicPr>
          <p:nvPr>
            <p:ph idx="1"/>
          </p:nvPr>
        </p:nvPicPr>
        <p:blipFill>
          <a:blip r:embed="rId2"/>
          <a:stretch>
            <a:fillRect/>
          </a:stretch>
        </p:blipFill>
        <p:spPr>
          <a:xfrm>
            <a:off x="6440213" y="153131"/>
            <a:ext cx="5328745" cy="6551737"/>
          </a:xfrm>
        </p:spPr>
      </p:pic>
    </p:spTree>
    <p:extLst>
      <p:ext uri="{BB962C8B-B14F-4D97-AF65-F5344CB8AC3E}">
        <p14:creationId xmlns:p14="http://schemas.microsoft.com/office/powerpoint/2010/main" val="1579451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E378-3BEF-E845-A418-858BBFB0E612}"/>
              </a:ext>
            </a:extLst>
          </p:cNvPr>
          <p:cNvSpPr>
            <a:spLocks noGrp="1"/>
          </p:cNvSpPr>
          <p:nvPr>
            <p:ph type="title"/>
          </p:nvPr>
        </p:nvSpPr>
        <p:spPr>
          <a:xfrm>
            <a:off x="7876902" y="640081"/>
            <a:ext cx="4023359" cy="2037805"/>
          </a:xfrm>
          <a:noFill/>
        </p:spPr>
        <p:txBody>
          <a:bodyPr vert="horz" lIns="91440" tIns="45720" rIns="91440" bIns="45720" rtlCol="0" anchor="b">
            <a:normAutofit fontScale="90000"/>
          </a:bodyPr>
          <a:lstStyle/>
          <a:p>
            <a:pPr algn="ctr"/>
            <a:r>
              <a:rPr lang="en-US" sz="3200" dirty="0">
                <a:solidFill>
                  <a:schemeClr val="bg1"/>
                </a:solidFill>
              </a:rPr>
              <a:t>Max Ernst. </a:t>
            </a:r>
            <a:br>
              <a:rPr lang="en-US" sz="3200" dirty="0">
                <a:solidFill>
                  <a:schemeClr val="bg1"/>
                </a:solidFill>
              </a:rPr>
            </a:br>
            <a:r>
              <a:rPr lang="en-US" sz="3200" i="1" dirty="0">
                <a:solidFill>
                  <a:schemeClr val="bg1"/>
                </a:solidFill>
              </a:rPr>
              <a:t>Two children are threatened by a nightingale. </a:t>
            </a:r>
            <a:br>
              <a:rPr lang="en-US" sz="3200" dirty="0">
                <a:solidFill>
                  <a:schemeClr val="bg1"/>
                </a:solidFill>
              </a:rPr>
            </a:br>
            <a:r>
              <a:rPr lang="en-US" sz="2400" dirty="0">
                <a:solidFill>
                  <a:schemeClr val="bg1"/>
                </a:solidFill>
              </a:rPr>
              <a:t>1924</a:t>
            </a:r>
          </a:p>
        </p:txBody>
      </p:sp>
      <p:sp>
        <p:nvSpPr>
          <p:cNvPr id="17" name="Rectangle 16">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975"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50BB334-2298-5949-B01D-00D253C5DB49}"/>
              </a:ext>
            </a:extLst>
          </p:cNvPr>
          <p:cNvPicPr>
            <a:picLocks noGrp="1" noChangeAspect="1"/>
          </p:cNvPicPr>
          <p:nvPr>
            <p:ph idx="1"/>
          </p:nvPr>
        </p:nvPicPr>
        <p:blipFill rotWithShape="1">
          <a:blip r:embed="rId3"/>
          <a:srcRect t="17378" r="1" b="7666"/>
          <a:stretch/>
        </p:blipFill>
        <p:spPr>
          <a:xfrm>
            <a:off x="0" y="0"/>
            <a:ext cx="7566072" cy="6858000"/>
          </a:xfrm>
          <a:prstGeom prst="rect">
            <a:avLst/>
          </a:prstGeom>
          <a:effectLst/>
        </p:spPr>
      </p:pic>
      <p:sp>
        <p:nvSpPr>
          <p:cNvPr id="6" name="TextBox 5">
            <a:extLst>
              <a:ext uri="{FF2B5EF4-FFF2-40B4-BE49-F238E27FC236}">
                <a16:creationId xmlns:a16="http://schemas.microsoft.com/office/drawing/2014/main" id="{52562741-CCD9-8B40-81CF-AA5E05B2686F}"/>
              </a:ext>
            </a:extLst>
          </p:cNvPr>
          <p:cNvSpPr txBox="1"/>
          <p:nvPr/>
        </p:nvSpPr>
        <p:spPr>
          <a:xfrm>
            <a:off x="7876903" y="3056709"/>
            <a:ext cx="4023360" cy="2554545"/>
          </a:xfrm>
          <a:prstGeom prst="rect">
            <a:avLst/>
          </a:prstGeom>
          <a:noFill/>
        </p:spPr>
        <p:txBody>
          <a:bodyPr wrap="square" rtlCol="0">
            <a:spAutoFit/>
          </a:bodyPr>
          <a:lstStyle/>
          <a:p>
            <a:pPr algn="ctr"/>
            <a:endParaRPr lang="en-US" sz="2000" i="1" dirty="0">
              <a:solidFill>
                <a:schemeClr val="bg1"/>
              </a:solidFill>
            </a:endParaRPr>
          </a:p>
          <a:p>
            <a:pPr algn="ctr"/>
            <a:endParaRPr lang="en-US" sz="2000" i="1" dirty="0">
              <a:solidFill>
                <a:schemeClr val="bg1"/>
              </a:solidFill>
            </a:endParaRPr>
          </a:p>
          <a:p>
            <a:pPr algn="ctr"/>
            <a:endParaRPr lang="en-US" sz="2000" i="1" dirty="0">
              <a:solidFill>
                <a:schemeClr val="bg1"/>
              </a:solidFill>
            </a:endParaRPr>
          </a:p>
          <a:p>
            <a:pPr algn="ctr"/>
            <a:r>
              <a:rPr lang="en-US" sz="2000" i="1" dirty="0">
                <a:solidFill>
                  <a:schemeClr val="bg1"/>
                </a:solidFill>
              </a:rPr>
              <a:t>An hallucinatory succession </a:t>
            </a:r>
          </a:p>
          <a:p>
            <a:pPr algn="ctr"/>
            <a:r>
              <a:rPr lang="en-US" sz="2000" i="1" dirty="0">
                <a:solidFill>
                  <a:schemeClr val="bg1"/>
                </a:solidFill>
              </a:rPr>
              <a:t>of contradictory images. </a:t>
            </a:r>
          </a:p>
          <a:p>
            <a:pPr algn="ctr"/>
            <a:endParaRPr lang="en-US" sz="2000" i="1" dirty="0">
              <a:solidFill>
                <a:schemeClr val="bg1"/>
              </a:solidFill>
            </a:endParaRPr>
          </a:p>
          <a:p>
            <a:pPr algn="ctr"/>
            <a:r>
              <a:rPr lang="en-US" sz="2000" i="1" dirty="0">
                <a:solidFill>
                  <a:schemeClr val="bg1"/>
                </a:solidFill>
              </a:rPr>
              <a:t>Dramas which reveal my </a:t>
            </a:r>
          </a:p>
          <a:p>
            <a:pPr algn="ctr"/>
            <a:r>
              <a:rPr lang="en-US" sz="2000" i="1" dirty="0">
                <a:solidFill>
                  <a:schemeClr val="bg1"/>
                </a:solidFill>
              </a:rPr>
              <a:t>most secret desires.</a:t>
            </a:r>
          </a:p>
        </p:txBody>
      </p:sp>
    </p:spTree>
    <p:extLst>
      <p:ext uri="{BB962C8B-B14F-4D97-AF65-F5344CB8AC3E}">
        <p14:creationId xmlns:p14="http://schemas.microsoft.com/office/powerpoint/2010/main" val="35111333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1459-E7AE-9C40-973C-09CC86BC56D4}"/>
              </a:ext>
            </a:extLst>
          </p:cNvPr>
          <p:cNvSpPr>
            <a:spLocks noGrp="1"/>
          </p:cNvSpPr>
          <p:nvPr>
            <p:ph type="title"/>
          </p:nvPr>
        </p:nvSpPr>
        <p:spPr>
          <a:xfrm>
            <a:off x="143691" y="953589"/>
            <a:ext cx="3171561" cy="5016137"/>
          </a:xfrm>
        </p:spPr>
        <p:txBody>
          <a:bodyPr>
            <a:normAutofit/>
          </a:bodyPr>
          <a:lstStyle/>
          <a:p>
            <a:r>
              <a:rPr lang="en-US" sz="3200" dirty="0">
                <a:solidFill>
                  <a:schemeClr val="bg1"/>
                </a:solidFill>
              </a:rPr>
              <a:t>Jean Miro. </a:t>
            </a:r>
            <a:br>
              <a:rPr lang="en-US" sz="3200" dirty="0">
                <a:solidFill>
                  <a:schemeClr val="bg1"/>
                </a:solidFill>
              </a:rPr>
            </a:br>
            <a:r>
              <a:rPr lang="en-US" sz="3200" i="1" dirty="0">
                <a:solidFill>
                  <a:schemeClr val="bg1"/>
                </a:solidFill>
              </a:rPr>
              <a:t>The Tilled Field. </a:t>
            </a:r>
            <a:br>
              <a:rPr lang="en-US" sz="3200" i="1" dirty="0">
                <a:solidFill>
                  <a:schemeClr val="bg1"/>
                </a:solidFill>
              </a:rPr>
            </a:br>
            <a:r>
              <a:rPr lang="en-US" sz="2400" dirty="0">
                <a:solidFill>
                  <a:schemeClr val="bg1"/>
                </a:solidFill>
              </a:rPr>
              <a:t>1923-4</a:t>
            </a:r>
          </a:p>
        </p:txBody>
      </p:sp>
      <p:pic>
        <p:nvPicPr>
          <p:cNvPr id="5" name="Content Placeholder 4">
            <a:extLst>
              <a:ext uri="{FF2B5EF4-FFF2-40B4-BE49-F238E27FC236}">
                <a16:creationId xmlns:a16="http://schemas.microsoft.com/office/drawing/2014/main" id="{24A19A7E-EE22-4846-9A63-B1B39D41ED6D}"/>
              </a:ext>
            </a:extLst>
          </p:cNvPr>
          <p:cNvPicPr>
            <a:picLocks noGrp="1" noChangeAspect="1"/>
          </p:cNvPicPr>
          <p:nvPr>
            <p:ph idx="1"/>
          </p:nvPr>
        </p:nvPicPr>
        <p:blipFill>
          <a:blip r:embed="rId2"/>
          <a:stretch>
            <a:fillRect/>
          </a:stretch>
        </p:blipFill>
        <p:spPr>
          <a:xfrm>
            <a:off x="3315251" y="349619"/>
            <a:ext cx="8733058" cy="6143256"/>
          </a:xfrm>
        </p:spPr>
      </p:pic>
    </p:spTree>
    <p:extLst>
      <p:ext uri="{BB962C8B-B14F-4D97-AF65-F5344CB8AC3E}">
        <p14:creationId xmlns:p14="http://schemas.microsoft.com/office/powerpoint/2010/main" val="36271336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433AF-46BA-AD4C-990F-B1DC59B6D441}"/>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3200" kern="1200" dirty="0">
                <a:solidFill>
                  <a:srgbClr val="FFFFFF"/>
                </a:solidFill>
                <a:latin typeface="+mj-lt"/>
                <a:ea typeface="+mj-ea"/>
                <a:cs typeface="+mj-cs"/>
              </a:rPr>
              <a:t>Max Ernst. </a:t>
            </a:r>
            <a:br>
              <a:rPr lang="en-US" sz="3200" kern="1200" dirty="0">
                <a:solidFill>
                  <a:srgbClr val="FFFFFF"/>
                </a:solidFill>
                <a:latin typeface="+mj-lt"/>
                <a:ea typeface="+mj-ea"/>
                <a:cs typeface="+mj-cs"/>
              </a:rPr>
            </a:br>
            <a:r>
              <a:rPr lang="en-US" sz="3200" i="1" kern="1200" dirty="0">
                <a:solidFill>
                  <a:srgbClr val="FFFFFF"/>
                </a:solidFill>
                <a:latin typeface="+mj-lt"/>
                <a:ea typeface="+mj-ea"/>
                <a:cs typeface="+mj-cs"/>
              </a:rPr>
              <a:t>Pieta or Revolution by Night. </a:t>
            </a:r>
            <a:br>
              <a:rPr lang="en-US" sz="3200" i="1" kern="1200" dirty="0">
                <a:solidFill>
                  <a:srgbClr val="FFFFFF"/>
                </a:solidFill>
                <a:latin typeface="+mj-lt"/>
                <a:ea typeface="+mj-ea"/>
                <a:cs typeface="+mj-cs"/>
              </a:rPr>
            </a:br>
            <a:r>
              <a:rPr lang="en-US" sz="3200" kern="1200" dirty="0">
                <a:solidFill>
                  <a:srgbClr val="FFFFFF"/>
                </a:solidFill>
                <a:latin typeface="+mj-lt"/>
                <a:ea typeface="+mj-ea"/>
                <a:cs typeface="+mj-cs"/>
              </a:rPr>
              <a:t>1923</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50133670-E0F1-D34C-B818-255B788B8265}"/>
              </a:ext>
            </a:extLst>
          </p:cNvPr>
          <p:cNvPicPr>
            <a:picLocks noGrp="1" noChangeAspect="1"/>
          </p:cNvPicPr>
          <p:nvPr>
            <p:ph idx="1"/>
          </p:nvPr>
        </p:nvPicPr>
        <p:blipFill>
          <a:blip r:embed="rId2"/>
          <a:stretch>
            <a:fillRect/>
          </a:stretch>
        </p:blipFill>
        <p:spPr>
          <a:xfrm>
            <a:off x="6096000" y="72869"/>
            <a:ext cx="5151659" cy="6712261"/>
          </a:xfrm>
          <a:prstGeom prst="rect">
            <a:avLst/>
          </a:prstGeom>
        </p:spPr>
      </p:pic>
    </p:spTree>
    <p:extLst>
      <p:ext uri="{BB962C8B-B14F-4D97-AF65-F5344CB8AC3E}">
        <p14:creationId xmlns:p14="http://schemas.microsoft.com/office/powerpoint/2010/main" val="22204817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Content Placeholder 9">
            <a:extLst>
              <a:ext uri="{FF2B5EF4-FFF2-40B4-BE49-F238E27FC236}">
                <a16:creationId xmlns:a16="http://schemas.microsoft.com/office/drawing/2014/main" id="{04CDA339-A515-2349-9B76-8A6932E90FCD}"/>
              </a:ext>
            </a:extLst>
          </p:cNvPr>
          <p:cNvPicPr>
            <a:picLocks noChangeAspect="1"/>
          </p:cNvPicPr>
          <p:nvPr/>
        </p:nvPicPr>
        <p:blipFill>
          <a:blip r:embed="rId2"/>
          <a:stretch>
            <a:fillRect/>
          </a:stretch>
        </p:blipFill>
        <p:spPr>
          <a:xfrm>
            <a:off x="1160422" y="1369990"/>
            <a:ext cx="3811906" cy="5157284"/>
          </a:xfrm>
          <a:prstGeom prst="rect">
            <a:avLst/>
          </a:prstGeom>
        </p:spPr>
      </p:pic>
      <p:pic>
        <p:nvPicPr>
          <p:cNvPr id="9" name="Content Placeholder 11">
            <a:extLst>
              <a:ext uri="{FF2B5EF4-FFF2-40B4-BE49-F238E27FC236}">
                <a16:creationId xmlns:a16="http://schemas.microsoft.com/office/drawing/2014/main" id="{EA0E61A1-1599-AE47-9701-AAC504F53D4B}"/>
              </a:ext>
            </a:extLst>
          </p:cNvPr>
          <p:cNvPicPr>
            <a:picLocks noChangeAspect="1"/>
          </p:cNvPicPr>
          <p:nvPr/>
        </p:nvPicPr>
        <p:blipFill>
          <a:blip r:embed="rId3"/>
          <a:stretch>
            <a:fillRect/>
          </a:stretch>
        </p:blipFill>
        <p:spPr>
          <a:xfrm>
            <a:off x="6485704" y="1369990"/>
            <a:ext cx="4545873" cy="5159828"/>
          </a:xfrm>
          <a:prstGeom prst="rect">
            <a:avLst/>
          </a:prstGeom>
        </p:spPr>
      </p:pic>
      <p:sp>
        <p:nvSpPr>
          <p:cNvPr id="10" name="Rectangle 9">
            <a:extLst>
              <a:ext uri="{FF2B5EF4-FFF2-40B4-BE49-F238E27FC236}">
                <a16:creationId xmlns:a16="http://schemas.microsoft.com/office/drawing/2014/main" id="{B1605254-A154-F04A-BA2F-633A78676E43}"/>
              </a:ext>
            </a:extLst>
          </p:cNvPr>
          <p:cNvSpPr/>
          <p:nvPr/>
        </p:nvSpPr>
        <p:spPr>
          <a:xfrm>
            <a:off x="1160422" y="668337"/>
            <a:ext cx="9871155" cy="584775"/>
          </a:xfrm>
          <a:prstGeom prst="rect">
            <a:avLst/>
          </a:prstGeom>
        </p:spPr>
        <p:txBody>
          <a:bodyPr wrap="square">
            <a:spAutoFit/>
          </a:bodyPr>
          <a:lstStyle/>
          <a:p>
            <a:pPr algn="ctr"/>
            <a:r>
              <a:rPr lang="en-US" sz="3200" dirty="0">
                <a:solidFill>
                  <a:schemeClr val="bg1"/>
                </a:solidFill>
              </a:rPr>
              <a:t>André Masson: automatic drawing and the unconscious. </a:t>
            </a:r>
          </a:p>
        </p:txBody>
      </p:sp>
    </p:spTree>
    <p:extLst>
      <p:ext uri="{BB962C8B-B14F-4D97-AF65-F5344CB8AC3E}">
        <p14:creationId xmlns:p14="http://schemas.microsoft.com/office/powerpoint/2010/main" val="8748108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96760AD-C03F-8844-9047-2F140EC320EA}"/>
              </a:ext>
            </a:extLst>
          </p:cNvPr>
          <p:cNvPicPr>
            <a:picLocks noGrp="1" noChangeAspect="1"/>
          </p:cNvPicPr>
          <p:nvPr>
            <p:ph idx="1"/>
          </p:nvPr>
        </p:nvPicPr>
        <p:blipFill>
          <a:blip r:embed="rId2"/>
          <a:stretch>
            <a:fillRect/>
          </a:stretch>
        </p:blipFill>
        <p:spPr>
          <a:xfrm>
            <a:off x="874227" y="1293224"/>
            <a:ext cx="10443546" cy="5195664"/>
          </a:xfrm>
          <a:prstGeom prst="rect">
            <a:avLst/>
          </a:prstGeom>
        </p:spPr>
      </p:pic>
      <p:sp>
        <p:nvSpPr>
          <p:cNvPr id="6" name="TextBox 5">
            <a:extLst>
              <a:ext uri="{FF2B5EF4-FFF2-40B4-BE49-F238E27FC236}">
                <a16:creationId xmlns:a16="http://schemas.microsoft.com/office/drawing/2014/main" id="{7737C4AA-D03C-FC41-B5F4-A0A035CE0E6C}"/>
              </a:ext>
            </a:extLst>
          </p:cNvPr>
          <p:cNvSpPr txBox="1"/>
          <p:nvPr/>
        </p:nvSpPr>
        <p:spPr>
          <a:xfrm>
            <a:off x="1551438" y="209006"/>
            <a:ext cx="9089124" cy="584775"/>
          </a:xfrm>
          <a:prstGeom prst="rect">
            <a:avLst/>
          </a:prstGeom>
          <a:noFill/>
        </p:spPr>
        <p:txBody>
          <a:bodyPr wrap="square" rtlCol="0">
            <a:spAutoFit/>
          </a:bodyPr>
          <a:lstStyle/>
          <a:p>
            <a:pPr algn="ctr"/>
            <a:r>
              <a:rPr lang="en-US" sz="3200" dirty="0">
                <a:solidFill>
                  <a:schemeClr val="bg1"/>
                </a:solidFill>
                <a:latin typeface="+mj-lt"/>
              </a:rPr>
              <a:t>André Masson. Battle of Fishes. 1926</a:t>
            </a:r>
          </a:p>
        </p:txBody>
      </p:sp>
    </p:spTree>
    <p:extLst>
      <p:ext uri="{BB962C8B-B14F-4D97-AF65-F5344CB8AC3E}">
        <p14:creationId xmlns:p14="http://schemas.microsoft.com/office/powerpoint/2010/main" val="34537049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BDC5-1168-3445-87A5-BF5D0EDF5220}"/>
              </a:ext>
            </a:extLst>
          </p:cNvPr>
          <p:cNvSpPr>
            <a:spLocks noGrp="1"/>
          </p:cNvSpPr>
          <p:nvPr>
            <p:ph type="title"/>
          </p:nvPr>
        </p:nvSpPr>
        <p:spPr>
          <a:xfrm>
            <a:off x="367688" y="143692"/>
            <a:ext cx="11456624" cy="823912"/>
          </a:xfrm>
        </p:spPr>
        <p:txBody>
          <a:bodyPr/>
          <a:lstStyle/>
          <a:p>
            <a:pPr algn="ctr"/>
            <a:r>
              <a:rPr lang="en-US" dirty="0">
                <a:solidFill>
                  <a:schemeClr val="bg1"/>
                </a:solidFill>
              </a:rPr>
              <a:t>The Surrealist Object. </a:t>
            </a:r>
          </a:p>
        </p:txBody>
      </p:sp>
      <p:sp>
        <p:nvSpPr>
          <p:cNvPr id="6" name="Text Placeholder 5">
            <a:extLst>
              <a:ext uri="{FF2B5EF4-FFF2-40B4-BE49-F238E27FC236}">
                <a16:creationId xmlns:a16="http://schemas.microsoft.com/office/drawing/2014/main" id="{1FAF4897-00F5-0C42-BD1A-A661DB00EED3}"/>
              </a:ext>
            </a:extLst>
          </p:cNvPr>
          <p:cNvSpPr>
            <a:spLocks noGrp="1"/>
          </p:cNvSpPr>
          <p:nvPr>
            <p:ph type="body" idx="1"/>
          </p:nvPr>
        </p:nvSpPr>
        <p:spPr>
          <a:xfrm>
            <a:off x="340740" y="967604"/>
            <a:ext cx="5748433" cy="443185"/>
          </a:xfrm>
        </p:spPr>
        <p:txBody>
          <a:bodyPr>
            <a:normAutofit/>
          </a:bodyPr>
          <a:lstStyle/>
          <a:p>
            <a:pPr algn="ctr"/>
            <a:r>
              <a:rPr lang="en-US" sz="2000" b="0" dirty="0" err="1">
                <a:solidFill>
                  <a:schemeClr val="bg1"/>
                </a:solidFill>
                <a:latin typeface="+mj-lt"/>
              </a:rPr>
              <a:t>Meret</a:t>
            </a:r>
            <a:r>
              <a:rPr lang="en-US" sz="2000" b="0" dirty="0">
                <a:solidFill>
                  <a:schemeClr val="bg1"/>
                </a:solidFill>
                <a:latin typeface="+mj-lt"/>
              </a:rPr>
              <a:t> Oppenheim. </a:t>
            </a:r>
            <a:r>
              <a:rPr lang="en-US" sz="2000" b="0" i="1" dirty="0">
                <a:solidFill>
                  <a:schemeClr val="bg1"/>
                </a:solidFill>
                <a:latin typeface="+mj-lt"/>
              </a:rPr>
              <a:t>Le </a:t>
            </a:r>
            <a:r>
              <a:rPr lang="en-US" sz="2000" b="0" i="1" dirty="0" err="1">
                <a:solidFill>
                  <a:schemeClr val="bg1"/>
                </a:solidFill>
                <a:latin typeface="+mj-lt"/>
              </a:rPr>
              <a:t>Déjeuner</a:t>
            </a:r>
            <a:r>
              <a:rPr lang="en-US" sz="2000" b="0" i="1" dirty="0">
                <a:solidFill>
                  <a:schemeClr val="bg1"/>
                </a:solidFill>
                <a:latin typeface="+mj-lt"/>
              </a:rPr>
              <a:t> </a:t>
            </a:r>
            <a:r>
              <a:rPr lang="en-US" sz="2000" b="0" i="1" dirty="0" err="1">
                <a:solidFill>
                  <a:schemeClr val="bg1"/>
                </a:solidFill>
                <a:latin typeface="+mj-lt"/>
              </a:rPr>
              <a:t>en</a:t>
            </a:r>
            <a:r>
              <a:rPr lang="en-US" sz="2000" b="0" i="1" dirty="0">
                <a:solidFill>
                  <a:schemeClr val="bg1"/>
                </a:solidFill>
                <a:latin typeface="+mj-lt"/>
              </a:rPr>
              <a:t> </a:t>
            </a:r>
            <a:r>
              <a:rPr lang="en-US" sz="2000" b="0" i="1" dirty="0" err="1">
                <a:solidFill>
                  <a:schemeClr val="bg1"/>
                </a:solidFill>
                <a:latin typeface="+mj-lt"/>
              </a:rPr>
              <a:t>fourrure</a:t>
            </a:r>
            <a:r>
              <a:rPr lang="en-US" sz="2000" b="0" dirty="0">
                <a:solidFill>
                  <a:schemeClr val="bg1"/>
                </a:solidFill>
                <a:latin typeface="+mj-lt"/>
              </a:rPr>
              <a:t>. 1936</a:t>
            </a:r>
          </a:p>
        </p:txBody>
      </p:sp>
      <p:pic>
        <p:nvPicPr>
          <p:cNvPr id="5" name="Content Placeholder 4">
            <a:extLst>
              <a:ext uri="{FF2B5EF4-FFF2-40B4-BE49-F238E27FC236}">
                <a16:creationId xmlns:a16="http://schemas.microsoft.com/office/drawing/2014/main" id="{9D9FFDD7-1837-BF43-A27C-FD6565B942F1}"/>
              </a:ext>
            </a:extLst>
          </p:cNvPr>
          <p:cNvPicPr>
            <a:picLocks noGrp="1" noChangeAspect="1"/>
          </p:cNvPicPr>
          <p:nvPr>
            <p:ph sz="half" idx="2"/>
          </p:nvPr>
        </p:nvPicPr>
        <p:blipFill>
          <a:blip r:embed="rId2"/>
          <a:stretch>
            <a:fillRect/>
          </a:stretch>
        </p:blipFill>
        <p:spPr>
          <a:xfrm>
            <a:off x="367686" y="2234701"/>
            <a:ext cx="5748433" cy="3954962"/>
          </a:xfrm>
        </p:spPr>
      </p:pic>
      <p:sp>
        <p:nvSpPr>
          <p:cNvPr id="7" name="Text Placeholder 6">
            <a:extLst>
              <a:ext uri="{FF2B5EF4-FFF2-40B4-BE49-F238E27FC236}">
                <a16:creationId xmlns:a16="http://schemas.microsoft.com/office/drawing/2014/main" id="{81443F7B-B695-264F-BF68-7E8223FD57ED}"/>
              </a:ext>
            </a:extLst>
          </p:cNvPr>
          <p:cNvSpPr>
            <a:spLocks noGrp="1"/>
          </p:cNvSpPr>
          <p:nvPr>
            <p:ph type="body" sz="quarter" idx="3"/>
          </p:nvPr>
        </p:nvSpPr>
        <p:spPr>
          <a:xfrm>
            <a:off x="6739060" y="967604"/>
            <a:ext cx="5085252" cy="443185"/>
          </a:xfrm>
        </p:spPr>
        <p:txBody>
          <a:bodyPr>
            <a:normAutofit/>
          </a:bodyPr>
          <a:lstStyle/>
          <a:p>
            <a:pPr algn="ctr"/>
            <a:r>
              <a:rPr lang="en-US" sz="2000" b="0" dirty="0">
                <a:solidFill>
                  <a:schemeClr val="bg1"/>
                </a:solidFill>
                <a:latin typeface="+mj-lt"/>
              </a:rPr>
              <a:t>Salvador Dali. </a:t>
            </a:r>
            <a:r>
              <a:rPr lang="en-US" sz="2000" b="0" i="1" dirty="0">
                <a:solidFill>
                  <a:schemeClr val="bg1"/>
                </a:solidFill>
                <a:latin typeface="+mj-lt"/>
              </a:rPr>
              <a:t>Lobster Telephone. </a:t>
            </a:r>
            <a:r>
              <a:rPr lang="en-US" sz="2000" b="0" dirty="0">
                <a:solidFill>
                  <a:schemeClr val="bg1"/>
                </a:solidFill>
                <a:latin typeface="+mj-lt"/>
              </a:rPr>
              <a:t>1936.</a:t>
            </a:r>
          </a:p>
        </p:txBody>
      </p:sp>
      <p:pic>
        <p:nvPicPr>
          <p:cNvPr id="11" name="Content Placeholder 10">
            <a:extLst>
              <a:ext uri="{FF2B5EF4-FFF2-40B4-BE49-F238E27FC236}">
                <a16:creationId xmlns:a16="http://schemas.microsoft.com/office/drawing/2014/main" id="{6EA12DC4-CFBB-E548-981F-0CE9D2EF0D68}"/>
              </a:ext>
            </a:extLst>
          </p:cNvPr>
          <p:cNvPicPr>
            <a:picLocks noGrp="1" noChangeAspect="1"/>
          </p:cNvPicPr>
          <p:nvPr>
            <p:ph sz="quarter" idx="4"/>
          </p:nvPr>
        </p:nvPicPr>
        <p:blipFill>
          <a:blip r:embed="rId3"/>
          <a:stretch>
            <a:fillRect/>
          </a:stretch>
        </p:blipFill>
        <p:spPr>
          <a:xfrm>
            <a:off x="6739061" y="2234701"/>
            <a:ext cx="5085252" cy="3954962"/>
          </a:xfrm>
        </p:spPr>
      </p:pic>
    </p:spTree>
    <p:extLst>
      <p:ext uri="{BB962C8B-B14F-4D97-AF65-F5344CB8AC3E}">
        <p14:creationId xmlns:p14="http://schemas.microsoft.com/office/powerpoint/2010/main" val="85739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80E6-23D6-4E47-8C7D-BAE1437E7526}"/>
              </a:ext>
            </a:extLst>
          </p:cNvPr>
          <p:cNvSpPr>
            <a:spLocks noGrp="1"/>
          </p:cNvSpPr>
          <p:nvPr>
            <p:ph type="title"/>
          </p:nvPr>
        </p:nvSpPr>
        <p:spPr>
          <a:xfrm>
            <a:off x="839788" y="140677"/>
            <a:ext cx="10515600" cy="823913"/>
          </a:xfrm>
        </p:spPr>
        <p:txBody>
          <a:bodyPr>
            <a:normAutofit/>
          </a:bodyPr>
          <a:lstStyle/>
          <a:p>
            <a:pPr algn="ctr"/>
            <a:r>
              <a:rPr lang="en-US" sz="4000" dirty="0"/>
              <a:t>Salvador Dali and Mae West. </a:t>
            </a:r>
          </a:p>
        </p:txBody>
      </p:sp>
      <p:sp>
        <p:nvSpPr>
          <p:cNvPr id="3" name="Text Placeholder 2">
            <a:extLst>
              <a:ext uri="{FF2B5EF4-FFF2-40B4-BE49-F238E27FC236}">
                <a16:creationId xmlns:a16="http://schemas.microsoft.com/office/drawing/2014/main" id="{D6189890-436E-BD4B-A8B1-C6BFB8D17ECC}"/>
              </a:ext>
            </a:extLst>
          </p:cNvPr>
          <p:cNvSpPr>
            <a:spLocks noGrp="1"/>
          </p:cNvSpPr>
          <p:nvPr>
            <p:ph type="body" idx="1"/>
          </p:nvPr>
        </p:nvSpPr>
        <p:spPr>
          <a:xfrm>
            <a:off x="140677" y="964590"/>
            <a:ext cx="4339297" cy="716573"/>
          </a:xfrm>
        </p:spPr>
        <p:txBody>
          <a:bodyPr>
            <a:noAutofit/>
          </a:bodyPr>
          <a:lstStyle/>
          <a:p>
            <a:pPr algn="ctr"/>
            <a:r>
              <a:rPr lang="en-US" b="0" i="1" dirty="0">
                <a:latin typeface="+mj-lt"/>
              </a:rPr>
              <a:t>Face of Mae West which may be used as an apartment. </a:t>
            </a:r>
            <a:r>
              <a:rPr lang="en-US" sz="1800" b="0" dirty="0">
                <a:latin typeface="+mj-lt"/>
              </a:rPr>
              <a:t>1936.</a:t>
            </a:r>
          </a:p>
        </p:txBody>
      </p:sp>
      <p:pic>
        <p:nvPicPr>
          <p:cNvPr id="8" name="Content Placeholder 7" descr="A picture containing indoor, floor&#10;&#10;Description automatically generated">
            <a:extLst>
              <a:ext uri="{FF2B5EF4-FFF2-40B4-BE49-F238E27FC236}">
                <a16:creationId xmlns:a16="http://schemas.microsoft.com/office/drawing/2014/main" id="{30E744B2-2741-8245-A87D-F251D6BE098B}"/>
              </a:ext>
            </a:extLst>
          </p:cNvPr>
          <p:cNvPicPr>
            <a:picLocks noGrp="1" noChangeAspect="1"/>
          </p:cNvPicPr>
          <p:nvPr>
            <p:ph sz="half" idx="2"/>
          </p:nvPr>
        </p:nvPicPr>
        <p:blipFill>
          <a:blip r:embed="rId2"/>
          <a:stretch>
            <a:fillRect/>
          </a:stretch>
        </p:blipFill>
        <p:spPr>
          <a:xfrm>
            <a:off x="716278" y="1663578"/>
            <a:ext cx="3188094" cy="5069409"/>
          </a:xfrm>
        </p:spPr>
      </p:pic>
      <p:sp>
        <p:nvSpPr>
          <p:cNvPr id="5" name="Text Placeholder 4">
            <a:extLst>
              <a:ext uri="{FF2B5EF4-FFF2-40B4-BE49-F238E27FC236}">
                <a16:creationId xmlns:a16="http://schemas.microsoft.com/office/drawing/2014/main" id="{D75138A5-D0E2-284C-967D-99B2D079F329}"/>
              </a:ext>
            </a:extLst>
          </p:cNvPr>
          <p:cNvSpPr>
            <a:spLocks noGrp="1"/>
          </p:cNvSpPr>
          <p:nvPr>
            <p:ph type="body" sz="quarter" idx="3"/>
          </p:nvPr>
        </p:nvSpPr>
        <p:spPr>
          <a:xfrm>
            <a:off x="4479974" y="964590"/>
            <a:ext cx="7332612" cy="716573"/>
          </a:xfrm>
        </p:spPr>
        <p:txBody>
          <a:bodyPr>
            <a:normAutofit/>
          </a:bodyPr>
          <a:lstStyle/>
          <a:p>
            <a:pPr algn="ctr"/>
            <a:r>
              <a:rPr lang="en-US" b="0" dirty="0">
                <a:latin typeface="+mj-lt"/>
              </a:rPr>
              <a:t>Mae West Lips as a Sofa. </a:t>
            </a:r>
            <a:r>
              <a:rPr lang="en-US" sz="2000" b="0" dirty="0">
                <a:latin typeface="+mj-lt"/>
              </a:rPr>
              <a:t>1936</a:t>
            </a:r>
          </a:p>
        </p:txBody>
      </p:sp>
      <p:pic>
        <p:nvPicPr>
          <p:cNvPr id="10" name="Content Placeholder 9" descr="A picture containing indoor, red, sitting, wall&#10;&#10;Description automatically generated">
            <a:extLst>
              <a:ext uri="{FF2B5EF4-FFF2-40B4-BE49-F238E27FC236}">
                <a16:creationId xmlns:a16="http://schemas.microsoft.com/office/drawing/2014/main" id="{6646DB4A-25F7-9745-B399-8B7E4C6A21B5}"/>
              </a:ext>
            </a:extLst>
          </p:cNvPr>
          <p:cNvPicPr>
            <a:picLocks noGrp="1" noChangeAspect="1"/>
          </p:cNvPicPr>
          <p:nvPr>
            <p:ph sz="quarter" idx="4"/>
          </p:nvPr>
        </p:nvPicPr>
        <p:blipFill>
          <a:blip r:embed="rId3"/>
          <a:stretch>
            <a:fillRect/>
          </a:stretch>
        </p:blipFill>
        <p:spPr>
          <a:xfrm>
            <a:off x="4479975" y="2174294"/>
            <a:ext cx="7332613" cy="4120997"/>
          </a:xfrm>
        </p:spPr>
      </p:pic>
    </p:spTree>
    <p:extLst>
      <p:ext uri="{BB962C8B-B14F-4D97-AF65-F5344CB8AC3E}">
        <p14:creationId xmlns:p14="http://schemas.microsoft.com/office/powerpoint/2010/main" val="1998295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9143FFC-95FE-4D4F-828B-E81CDC472F91}"/>
              </a:ext>
            </a:extLst>
          </p:cNvPr>
          <p:cNvSpPr>
            <a:spLocks noGrp="1"/>
          </p:cNvSpPr>
          <p:nvPr>
            <p:ph type="title"/>
          </p:nvPr>
        </p:nvSpPr>
        <p:spPr>
          <a:xfrm>
            <a:off x="209006" y="1027906"/>
            <a:ext cx="3512183" cy="1911237"/>
          </a:xfrm>
        </p:spPr>
        <p:txBody>
          <a:bodyPr>
            <a:normAutofit/>
          </a:bodyPr>
          <a:lstStyle/>
          <a:p>
            <a:pPr algn="ctr"/>
            <a:r>
              <a:rPr lang="en-US" sz="2800" dirty="0">
                <a:solidFill>
                  <a:schemeClr val="bg1"/>
                </a:solidFill>
              </a:rPr>
              <a:t>Leonora Carrington. </a:t>
            </a:r>
            <a:br>
              <a:rPr lang="en-US" sz="2800" dirty="0">
                <a:solidFill>
                  <a:schemeClr val="bg1"/>
                </a:solidFill>
              </a:rPr>
            </a:br>
            <a:r>
              <a:rPr lang="en-US" sz="2800" i="1" dirty="0">
                <a:solidFill>
                  <a:schemeClr val="bg1"/>
                </a:solidFill>
              </a:rPr>
              <a:t>The </a:t>
            </a:r>
            <a:r>
              <a:rPr lang="en-US" sz="2800" i="1" dirty="0" err="1">
                <a:solidFill>
                  <a:schemeClr val="bg1"/>
                </a:solidFill>
              </a:rPr>
              <a:t>Pomps</a:t>
            </a:r>
            <a:r>
              <a:rPr lang="en-US" sz="2800" i="1" dirty="0">
                <a:solidFill>
                  <a:schemeClr val="bg1"/>
                </a:solidFill>
              </a:rPr>
              <a:t> of the Subsoil. </a:t>
            </a:r>
            <a:r>
              <a:rPr lang="en-US" sz="2000" dirty="0">
                <a:solidFill>
                  <a:schemeClr val="bg1"/>
                </a:solidFill>
              </a:rPr>
              <a:t>1947</a:t>
            </a:r>
          </a:p>
        </p:txBody>
      </p:sp>
      <p:pic>
        <p:nvPicPr>
          <p:cNvPr id="8" name="Content Placeholder 7">
            <a:extLst>
              <a:ext uri="{FF2B5EF4-FFF2-40B4-BE49-F238E27FC236}">
                <a16:creationId xmlns:a16="http://schemas.microsoft.com/office/drawing/2014/main" id="{0281BD26-5662-6E4F-BAAC-686DECEDCDDD}"/>
              </a:ext>
            </a:extLst>
          </p:cNvPr>
          <p:cNvPicPr>
            <a:picLocks noGrp="1" noChangeAspect="1"/>
          </p:cNvPicPr>
          <p:nvPr>
            <p:ph idx="1"/>
          </p:nvPr>
        </p:nvPicPr>
        <p:blipFill>
          <a:blip r:embed="rId2"/>
          <a:stretch>
            <a:fillRect/>
          </a:stretch>
        </p:blipFill>
        <p:spPr>
          <a:xfrm>
            <a:off x="3721189" y="820929"/>
            <a:ext cx="8261805" cy="5216140"/>
          </a:xfrm>
        </p:spPr>
      </p:pic>
      <p:sp>
        <p:nvSpPr>
          <p:cNvPr id="10" name="TextBox 9">
            <a:extLst>
              <a:ext uri="{FF2B5EF4-FFF2-40B4-BE49-F238E27FC236}">
                <a16:creationId xmlns:a16="http://schemas.microsoft.com/office/drawing/2014/main" id="{89685CCB-63C3-5548-A87F-C58567D7F794}"/>
              </a:ext>
            </a:extLst>
          </p:cNvPr>
          <p:cNvSpPr txBox="1"/>
          <p:nvPr/>
        </p:nvSpPr>
        <p:spPr>
          <a:xfrm>
            <a:off x="209006" y="3428999"/>
            <a:ext cx="3512183" cy="2246769"/>
          </a:xfrm>
          <a:prstGeom prst="rect">
            <a:avLst/>
          </a:prstGeom>
          <a:noFill/>
        </p:spPr>
        <p:txBody>
          <a:bodyPr wrap="square" rtlCol="0">
            <a:spAutoFit/>
          </a:bodyPr>
          <a:lstStyle/>
          <a:p>
            <a:r>
              <a:rPr lang="en-GB" sz="2000" i="1" dirty="0">
                <a:solidFill>
                  <a:schemeClr val="bg1"/>
                </a:solidFill>
              </a:rPr>
              <a:t>The paintings of Leonora Carrington are not merely painted. They are brewed. They sometimes seem to have materialised in a cauldron at the stroke of midnight. </a:t>
            </a:r>
          </a:p>
          <a:p>
            <a:r>
              <a:rPr lang="en-GB" sz="1600" dirty="0">
                <a:solidFill>
                  <a:schemeClr val="bg1"/>
                </a:solidFill>
              </a:rPr>
              <a:t>Edward James. </a:t>
            </a:r>
          </a:p>
        </p:txBody>
      </p:sp>
    </p:spTree>
    <p:extLst>
      <p:ext uri="{BB962C8B-B14F-4D97-AF65-F5344CB8AC3E}">
        <p14:creationId xmlns:p14="http://schemas.microsoft.com/office/powerpoint/2010/main" val="14028909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27FF-6C40-4D43-A361-0FDABB3C4F37}"/>
              </a:ext>
            </a:extLst>
          </p:cNvPr>
          <p:cNvSpPr>
            <a:spLocks noGrp="1"/>
          </p:cNvSpPr>
          <p:nvPr>
            <p:ph type="title"/>
          </p:nvPr>
        </p:nvSpPr>
        <p:spPr>
          <a:xfrm>
            <a:off x="313510" y="365125"/>
            <a:ext cx="3082834" cy="4677138"/>
          </a:xfrm>
        </p:spPr>
        <p:txBody>
          <a:bodyPr>
            <a:normAutofit/>
          </a:bodyPr>
          <a:lstStyle/>
          <a:p>
            <a:pPr algn="ctr"/>
            <a:r>
              <a:rPr lang="en-US" sz="3200" dirty="0">
                <a:solidFill>
                  <a:schemeClr val="bg1"/>
                </a:solidFill>
              </a:rPr>
              <a:t>René Magritte. </a:t>
            </a:r>
            <a:r>
              <a:rPr lang="en-US" sz="3200" i="1" dirty="0">
                <a:solidFill>
                  <a:schemeClr val="bg1"/>
                </a:solidFill>
              </a:rPr>
              <a:t>The Treachery of Images. </a:t>
            </a:r>
            <a:br>
              <a:rPr lang="en-US" sz="3200" i="1" dirty="0">
                <a:solidFill>
                  <a:schemeClr val="bg1"/>
                </a:solidFill>
              </a:rPr>
            </a:br>
            <a:r>
              <a:rPr lang="en-US" sz="2400" dirty="0">
                <a:solidFill>
                  <a:schemeClr val="bg1"/>
                </a:solidFill>
              </a:rPr>
              <a:t>1928-9</a:t>
            </a:r>
          </a:p>
        </p:txBody>
      </p:sp>
      <p:pic>
        <p:nvPicPr>
          <p:cNvPr id="5" name="Content Placeholder 4">
            <a:extLst>
              <a:ext uri="{FF2B5EF4-FFF2-40B4-BE49-F238E27FC236}">
                <a16:creationId xmlns:a16="http://schemas.microsoft.com/office/drawing/2014/main" id="{8F8E1274-FB8D-CD48-BEC5-D7AD76BE72A1}"/>
              </a:ext>
            </a:extLst>
          </p:cNvPr>
          <p:cNvPicPr>
            <a:picLocks noGrp="1" noChangeAspect="1"/>
          </p:cNvPicPr>
          <p:nvPr>
            <p:ph idx="1"/>
          </p:nvPr>
        </p:nvPicPr>
        <p:blipFill>
          <a:blip r:embed="rId2"/>
          <a:stretch>
            <a:fillRect/>
          </a:stretch>
        </p:blipFill>
        <p:spPr>
          <a:xfrm>
            <a:off x="3633503" y="653143"/>
            <a:ext cx="8244987" cy="5758404"/>
          </a:xfrm>
        </p:spPr>
      </p:pic>
    </p:spTree>
    <p:extLst>
      <p:ext uri="{BB962C8B-B14F-4D97-AF65-F5344CB8AC3E}">
        <p14:creationId xmlns:p14="http://schemas.microsoft.com/office/powerpoint/2010/main" val="23375677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658A-122C-DF48-9AAC-7F82B05F98AE}"/>
              </a:ext>
            </a:extLst>
          </p:cNvPr>
          <p:cNvSpPr>
            <a:spLocks noGrp="1"/>
          </p:cNvSpPr>
          <p:nvPr>
            <p:ph type="title"/>
          </p:nvPr>
        </p:nvSpPr>
        <p:spPr>
          <a:xfrm>
            <a:off x="174640" y="1854926"/>
            <a:ext cx="3783407" cy="544506"/>
          </a:xfrm>
        </p:spPr>
        <p:txBody>
          <a:bodyPr>
            <a:normAutofit fontScale="90000"/>
          </a:bodyPr>
          <a:lstStyle/>
          <a:p>
            <a:pPr algn="ctr"/>
            <a:br>
              <a:rPr lang="en-US" sz="2800" dirty="0">
                <a:solidFill>
                  <a:schemeClr val="bg1"/>
                </a:solidFill>
              </a:rPr>
            </a:br>
            <a:br>
              <a:rPr lang="en-US" sz="2800" dirty="0">
                <a:solidFill>
                  <a:schemeClr val="bg1"/>
                </a:solidFill>
              </a:rPr>
            </a:br>
            <a:r>
              <a:rPr lang="en-US" sz="2800" dirty="0">
                <a:solidFill>
                  <a:schemeClr val="bg1"/>
                </a:solidFill>
              </a:rPr>
              <a:t>André Derain </a:t>
            </a:r>
            <a:r>
              <a:rPr lang="en-US" sz="2000" dirty="0">
                <a:solidFill>
                  <a:schemeClr val="bg1"/>
                </a:solidFill>
              </a:rPr>
              <a:t>(1880-1954)</a:t>
            </a:r>
            <a:br>
              <a:rPr lang="en-US" sz="2000" dirty="0">
                <a:solidFill>
                  <a:schemeClr val="bg1"/>
                </a:solidFill>
              </a:rPr>
            </a:br>
            <a:r>
              <a:rPr lang="en-US" sz="2700" i="1" dirty="0">
                <a:solidFill>
                  <a:schemeClr val="bg1"/>
                </a:solidFill>
              </a:rPr>
              <a:t>Charing Cross Bridge. </a:t>
            </a:r>
            <a:r>
              <a:rPr lang="en-US" sz="2000" dirty="0">
                <a:solidFill>
                  <a:schemeClr val="bg1"/>
                </a:solidFill>
              </a:rPr>
              <a:t>1906</a:t>
            </a:r>
          </a:p>
        </p:txBody>
      </p:sp>
      <p:pic>
        <p:nvPicPr>
          <p:cNvPr id="6" name="Content Placeholder 5">
            <a:extLst>
              <a:ext uri="{FF2B5EF4-FFF2-40B4-BE49-F238E27FC236}">
                <a16:creationId xmlns:a16="http://schemas.microsoft.com/office/drawing/2014/main" id="{4B298EAA-DDA1-E540-9464-E27042186752}"/>
              </a:ext>
            </a:extLst>
          </p:cNvPr>
          <p:cNvPicPr>
            <a:picLocks noGrp="1" noChangeAspect="1"/>
          </p:cNvPicPr>
          <p:nvPr>
            <p:ph idx="1"/>
          </p:nvPr>
        </p:nvPicPr>
        <p:blipFill>
          <a:blip r:embed="rId2"/>
          <a:stretch>
            <a:fillRect/>
          </a:stretch>
        </p:blipFill>
        <p:spPr>
          <a:xfrm>
            <a:off x="4085241" y="222069"/>
            <a:ext cx="7932119" cy="6413862"/>
          </a:xfrm>
        </p:spPr>
      </p:pic>
      <p:sp>
        <p:nvSpPr>
          <p:cNvPr id="4" name="Text Placeholder 3">
            <a:extLst>
              <a:ext uri="{FF2B5EF4-FFF2-40B4-BE49-F238E27FC236}">
                <a16:creationId xmlns:a16="http://schemas.microsoft.com/office/drawing/2014/main" id="{63EE1D59-EAD9-3F4D-A710-F80FF3234CF6}"/>
              </a:ext>
            </a:extLst>
          </p:cNvPr>
          <p:cNvSpPr>
            <a:spLocks noGrp="1"/>
          </p:cNvSpPr>
          <p:nvPr>
            <p:ph type="body" sz="half" idx="2"/>
          </p:nvPr>
        </p:nvSpPr>
        <p:spPr>
          <a:xfrm>
            <a:off x="174641" y="2690648"/>
            <a:ext cx="3609084" cy="3178340"/>
          </a:xfrm>
        </p:spPr>
        <p:txBody>
          <a:bodyPr>
            <a:normAutofit/>
          </a:bodyPr>
          <a:lstStyle/>
          <a:p>
            <a:pPr algn="ctr"/>
            <a:endParaRPr lang="en-US" sz="2400" i="1" dirty="0">
              <a:solidFill>
                <a:schemeClr val="bg1"/>
              </a:solidFill>
            </a:endParaRPr>
          </a:p>
          <a:p>
            <a:pPr algn="ctr"/>
            <a:endParaRPr lang="en-US" sz="2400" i="1" dirty="0">
              <a:solidFill>
                <a:schemeClr val="bg1"/>
              </a:solidFill>
            </a:endParaRPr>
          </a:p>
          <a:p>
            <a:pPr algn="ctr"/>
            <a:endParaRPr lang="en-US" sz="2400" i="1" dirty="0">
              <a:solidFill>
                <a:schemeClr val="bg1"/>
              </a:solidFill>
            </a:endParaRPr>
          </a:p>
          <a:p>
            <a:pPr algn="ctr"/>
            <a:r>
              <a:rPr lang="en-US" sz="2400" i="1" dirty="0" err="1">
                <a:solidFill>
                  <a:schemeClr val="bg1"/>
                </a:solidFill>
              </a:rPr>
              <a:t>Colours</a:t>
            </a:r>
            <a:r>
              <a:rPr lang="en-US" sz="2400" i="1" dirty="0">
                <a:solidFill>
                  <a:schemeClr val="bg1"/>
                </a:solidFill>
              </a:rPr>
              <a:t> became charges of dynamite. </a:t>
            </a:r>
          </a:p>
          <a:p>
            <a:pPr algn="ctr"/>
            <a:r>
              <a:rPr lang="en-US" sz="2400" i="1" dirty="0">
                <a:solidFill>
                  <a:schemeClr val="bg1"/>
                </a:solidFill>
              </a:rPr>
              <a:t>Everything could be raised above the real.</a:t>
            </a:r>
          </a:p>
        </p:txBody>
      </p:sp>
      <p:sp>
        <p:nvSpPr>
          <p:cNvPr id="7" name="TextBox 6">
            <a:extLst>
              <a:ext uri="{FF2B5EF4-FFF2-40B4-BE49-F238E27FC236}">
                <a16:creationId xmlns:a16="http://schemas.microsoft.com/office/drawing/2014/main" id="{40F61562-BF86-984B-99D1-40C11A13BE12}"/>
              </a:ext>
            </a:extLst>
          </p:cNvPr>
          <p:cNvSpPr txBox="1"/>
          <p:nvPr/>
        </p:nvSpPr>
        <p:spPr>
          <a:xfrm>
            <a:off x="0" y="431073"/>
            <a:ext cx="4085241" cy="1015663"/>
          </a:xfrm>
          <a:prstGeom prst="rect">
            <a:avLst/>
          </a:prstGeom>
          <a:noFill/>
        </p:spPr>
        <p:txBody>
          <a:bodyPr wrap="square" rtlCol="0">
            <a:spAutoFit/>
          </a:bodyPr>
          <a:lstStyle/>
          <a:p>
            <a:pPr algn="ctr"/>
            <a:r>
              <a:rPr lang="en-US" sz="6000" dirty="0">
                <a:solidFill>
                  <a:srgbClr val="FFAB00"/>
                </a:solidFill>
                <a:latin typeface="Copperplate" panose="02000504000000020004" pitchFamily="2" charset="77"/>
                <a:cs typeface="Eras Medium ITC" panose="020F0502020204030204" pitchFamily="34" charset="0"/>
              </a:rPr>
              <a:t>FAUVISM</a:t>
            </a:r>
          </a:p>
        </p:txBody>
      </p:sp>
    </p:spTree>
    <p:extLst>
      <p:ext uri="{BB962C8B-B14F-4D97-AF65-F5344CB8AC3E}">
        <p14:creationId xmlns:p14="http://schemas.microsoft.com/office/powerpoint/2010/main" val="32308428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D8A7B7-C488-544B-AEA4-D41BDA3BD614}"/>
              </a:ext>
            </a:extLst>
          </p:cNvPr>
          <p:cNvSpPr>
            <a:spLocks noGrp="1"/>
          </p:cNvSpPr>
          <p:nvPr>
            <p:ph type="title"/>
          </p:nvPr>
        </p:nvSpPr>
        <p:spPr>
          <a:xfrm>
            <a:off x="226423" y="1946367"/>
            <a:ext cx="6527074" cy="1254033"/>
          </a:xfrm>
        </p:spPr>
        <p:txBody>
          <a:bodyPr>
            <a:normAutofit/>
          </a:bodyPr>
          <a:lstStyle/>
          <a:p>
            <a:pPr algn="ctr"/>
            <a:r>
              <a:rPr lang="en-US" sz="3200" dirty="0"/>
              <a:t>Henri Matisse. </a:t>
            </a:r>
            <a:r>
              <a:rPr lang="en-US" sz="2400" dirty="0"/>
              <a:t>1869-1954. </a:t>
            </a:r>
            <a:br>
              <a:rPr lang="en-US" sz="2400" dirty="0"/>
            </a:br>
            <a:r>
              <a:rPr lang="en-US" sz="3200" i="1" dirty="0"/>
              <a:t>Woman with the Hat. </a:t>
            </a:r>
            <a:r>
              <a:rPr lang="en-US" sz="2400" dirty="0"/>
              <a:t>1905</a:t>
            </a:r>
          </a:p>
        </p:txBody>
      </p:sp>
      <p:pic>
        <p:nvPicPr>
          <p:cNvPr id="12" name="Content Placeholder 11">
            <a:extLst>
              <a:ext uri="{FF2B5EF4-FFF2-40B4-BE49-F238E27FC236}">
                <a16:creationId xmlns:a16="http://schemas.microsoft.com/office/drawing/2014/main" id="{0A090C09-90B7-394E-BB6D-A969583AAF45}"/>
              </a:ext>
            </a:extLst>
          </p:cNvPr>
          <p:cNvPicPr>
            <a:picLocks noGrp="1" noChangeAspect="1"/>
          </p:cNvPicPr>
          <p:nvPr>
            <p:ph idx="1"/>
          </p:nvPr>
        </p:nvPicPr>
        <p:blipFill>
          <a:blip r:embed="rId2"/>
          <a:stretch>
            <a:fillRect/>
          </a:stretch>
        </p:blipFill>
        <p:spPr>
          <a:xfrm>
            <a:off x="7108815" y="126401"/>
            <a:ext cx="4856762" cy="6605197"/>
          </a:xfrm>
        </p:spPr>
      </p:pic>
    </p:spTree>
    <p:extLst>
      <p:ext uri="{BB962C8B-B14F-4D97-AF65-F5344CB8AC3E}">
        <p14:creationId xmlns:p14="http://schemas.microsoft.com/office/powerpoint/2010/main" val="19559907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A37E9F-7E95-7F49-AD94-D91C8520953E}"/>
              </a:ext>
            </a:extLst>
          </p:cNvPr>
          <p:cNvSpPr>
            <a:spLocks noGrp="1"/>
          </p:cNvSpPr>
          <p:nvPr>
            <p:ph type="title"/>
          </p:nvPr>
        </p:nvSpPr>
        <p:spPr>
          <a:xfrm>
            <a:off x="8373290" y="1071153"/>
            <a:ext cx="3818709" cy="3056709"/>
          </a:xfrm>
        </p:spPr>
        <p:txBody>
          <a:bodyPr>
            <a:normAutofit/>
          </a:bodyPr>
          <a:lstStyle/>
          <a:p>
            <a:pPr algn="ctr"/>
            <a:r>
              <a:rPr lang="en-US" sz="3200" dirty="0"/>
              <a:t>Henri Matisse. </a:t>
            </a:r>
            <a:r>
              <a:rPr lang="en-US" sz="3200" i="1" dirty="0"/>
              <a:t>Woman on a Terrace. </a:t>
            </a:r>
            <a:r>
              <a:rPr lang="en-US" sz="2400" dirty="0"/>
              <a:t>1906</a:t>
            </a:r>
          </a:p>
        </p:txBody>
      </p:sp>
      <p:pic>
        <p:nvPicPr>
          <p:cNvPr id="8" name="Content Placeholder 7">
            <a:extLst>
              <a:ext uri="{FF2B5EF4-FFF2-40B4-BE49-F238E27FC236}">
                <a16:creationId xmlns:a16="http://schemas.microsoft.com/office/drawing/2014/main" id="{21FAF38E-7FC8-3C47-B111-DDF551E2AB99}"/>
              </a:ext>
            </a:extLst>
          </p:cNvPr>
          <p:cNvPicPr>
            <a:picLocks noGrp="1" noChangeAspect="1"/>
          </p:cNvPicPr>
          <p:nvPr>
            <p:ph idx="1"/>
          </p:nvPr>
        </p:nvPicPr>
        <p:blipFill>
          <a:blip r:embed="rId2"/>
          <a:stretch>
            <a:fillRect/>
          </a:stretch>
        </p:blipFill>
        <p:spPr>
          <a:xfrm>
            <a:off x="206309" y="209007"/>
            <a:ext cx="8075541" cy="6465240"/>
          </a:xfrm>
        </p:spPr>
      </p:pic>
    </p:spTree>
    <p:extLst>
      <p:ext uri="{BB962C8B-B14F-4D97-AF65-F5344CB8AC3E}">
        <p14:creationId xmlns:p14="http://schemas.microsoft.com/office/powerpoint/2010/main" val="13523585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767563-919B-4243-9380-0C3424A02B9A}"/>
              </a:ext>
            </a:extLst>
          </p:cNvPr>
          <p:cNvSpPr>
            <a:spLocks noGrp="1"/>
          </p:cNvSpPr>
          <p:nvPr>
            <p:ph type="title"/>
          </p:nvPr>
        </p:nvSpPr>
        <p:spPr>
          <a:xfrm>
            <a:off x="839788" y="169818"/>
            <a:ext cx="10515600" cy="823912"/>
          </a:xfrm>
        </p:spPr>
        <p:txBody>
          <a:bodyPr>
            <a:normAutofit/>
          </a:bodyPr>
          <a:lstStyle/>
          <a:p>
            <a:pPr algn="ctr"/>
            <a:r>
              <a:rPr lang="en-US" sz="3600" dirty="0"/>
              <a:t>Maurice de Vlaminck. 1876-1958</a:t>
            </a:r>
          </a:p>
        </p:txBody>
      </p:sp>
      <p:sp>
        <p:nvSpPr>
          <p:cNvPr id="5" name="Text Placeholder 4">
            <a:extLst>
              <a:ext uri="{FF2B5EF4-FFF2-40B4-BE49-F238E27FC236}">
                <a16:creationId xmlns:a16="http://schemas.microsoft.com/office/drawing/2014/main" id="{0D139421-DFA5-834E-A993-76D61C4F8465}"/>
              </a:ext>
            </a:extLst>
          </p:cNvPr>
          <p:cNvSpPr>
            <a:spLocks noGrp="1"/>
          </p:cNvSpPr>
          <p:nvPr>
            <p:ph type="body" idx="1"/>
          </p:nvPr>
        </p:nvSpPr>
        <p:spPr>
          <a:xfrm>
            <a:off x="260052" y="993731"/>
            <a:ext cx="5585270" cy="495436"/>
          </a:xfrm>
        </p:spPr>
        <p:txBody>
          <a:bodyPr/>
          <a:lstStyle/>
          <a:p>
            <a:pPr algn="ctr"/>
            <a:r>
              <a:rPr lang="en-US" b="0" i="1" dirty="0"/>
              <a:t>Houses at </a:t>
            </a:r>
            <a:r>
              <a:rPr lang="en-US" b="0" i="1" dirty="0" err="1"/>
              <a:t>Chatou</a:t>
            </a:r>
            <a:r>
              <a:rPr lang="en-US" b="0" i="1" dirty="0"/>
              <a:t>. </a:t>
            </a:r>
            <a:r>
              <a:rPr lang="en-US" b="0" dirty="0"/>
              <a:t>1905</a:t>
            </a:r>
          </a:p>
        </p:txBody>
      </p:sp>
      <p:pic>
        <p:nvPicPr>
          <p:cNvPr id="10" name="Content Placeholder 9">
            <a:extLst>
              <a:ext uri="{FF2B5EF4-FFF2-40B4-BE49-F238E27FC236}">
                <a16:creationId xmlns:a16="http://schemas.microsoft.com/office/drawing/2014/main" id="{B7674C36-7AEC-BE45-8D73-FB2F1E8748D6}"/>
              </a:ext>
            </a:extLst>
          </p:cNvPr>
          <p:cNvPicPr>
            <a:picLocks noGrp="1" noChangeAspect="1"/>
          </p:cNvPicPr>
          <p:nvPr>
            <p:ph sz="half" idx="2"/>
          </p:nvPr>
        </p:nvPicPr>
        <p:blipFill>
          <a:blip r:embed="rId2"/>
          <a:stretch>
            <a:fillRect/>
          </a:stretch>
        </p:blipFill>
        <p:spPr>
          <a:xfrm>
            <a:off x="260051" y="1734712"/>
            <a:ext cx="5585271" cy="4619849"/>
          </a:xfrm>
        </p:spPr>
      </p:pic>
      <p:sp>
        <p:nvSpPr>
          <p:cNvPr id="7" name="Text Placeholder 6">
            <a:extLst>
              <a:ext uri="{FF2B5EF4-FFF2-40B4-BE49-F238E27FC236}">
                <a16:creationId xmlns:a16="http://schemas.microsoft.com/office/drawing/2014/main" id="{71B02E4F-A5A3-4C40-8A80-640BD6C568F4}"/>
              </a:ext>
            </a:extLst>
          </p:cNvPr>
          <p:cNvSpPr>
            <a:spLocks noGrp="1"/>
          </p:cNvSpPr>
          <p:nvPr>
            <p:ph type="body" sz="quarter" idx="3"/>
          </p:nvPr>
        </p:nvSpPr>
        <p:spPr>
          <a:xfrm>
            <a:off x="6194424" y="993730"/>
            <a:ext cx="5679142" cy="495437"/>
          </a:xfrm>
        </p:spPr>
        <p:txBody>
          <a:bodyPr/>
          <a:lstStyle/>
          <a:p>
            <a:pPr algn="ctr"/>
            <a:r>
              <a:rPr lang="en-US" b="0" i="1" dirty="0"/>
              <a:t>The River Seine at </a:t>
            </a:r>
            <a:r>
              <a:rPr lang="en-US" b="0" i="1" dirty="0" err="1"/>
              <a:t>Chatou</a:t>
            </a:r>
            <a:r>
              <a:rPr lang="en-US" b="0" i="1" dirty="0"/>
              <a:t>. </a:t>
            </a:r>
            <a:r>
              <a:rPr lang="en-US" b="0" dirty="0"/>
              <a:t>1906</a:t>
            </a:r>
          </a:p>
        </p:txBody>
      </p:sp>
      <p:pic>
        <p:nvPicPr>
          <p:cNvPr id="12" name="Content Placeholder 11">
            <a:extLst>
              <a:ext uri="{FF2B5EF4-FFF2-40B4-BE49-F238E27FC236}">
                <a16:creationId xmlns:a16="http://schemas.microsoft.com/office/drawing/2014/main" id="{475D3443-BF9F-3243-A556-52790E37F805}"/>
              </a:ext>
            </a:extLst>
          </p:cNvPr>
          <p:cNvPicPr>
            <a:picLocks noGrp="1" noChangeAspect="1"/>
          </p:cNvPicPr>
          <p:nvPr>
            <p:ph sz="quarter" idx="4"/>
          </p:nvPr>
        </p:nvPicPr>
        <p:blipFill>
          <a:blip r:embed="rId3"/>
          <a:stretch>
            <a:fillRect/>
          </a:stretch>
        </p:blipFill>
        <p:spPr>
          <a:xfrm>
            <a:off x="6194425" y="1734712"/>
            <a:ext cx="5679142" cy="4619849"/>
          </a:xfrm>
        </p:spPr>
      </p:pic>
    </p:spTree>
    <p:extLst>
      <p:ext uri="{BB962C8B-B14F-4D97-AF65-F5344CB8AC3E}">
        <p14:creationId xmlns:p14="http://schemas.microsoft.com/office/powerpoint/2010/main" val="10516727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E2F860-8833-2943-960D-CEE291825D85}"/>
              </a:ext>
            </a:extLst>
          </p:cNvPr>
          <p:cNvSpPr>
            <a:spLocks noGrp="1"/>
          </p:cNvSpPr>
          <p:nvPr>
            <p:ph type="title"/>
          </p:nvPr>
        </p:nvSpPr>
        <p:spPr>
          <a:xfrm>
            <a:off x="167623" y="1972491"/>
            <a:ext cx="3659794" cy="3122023"/>
          </a:xfrm>
        </p:spPr>
        <p:txBody>
          <a:bodyPr>
            <a:normAutofit/>
          </a:bodyPr>
          <a:lstStyle/>
          <a:p>
            <a:pPr algn="ctr"/>
            <a:r>
              <a:rPr lang="en-US" sz="2800" dirty="0">
                <a:solidFill>
                  <a:schemeClr val="bg1"/>
                </a:solidFill>
              </a:rPr>
              <a:t>Henri Matisse</a:t>
            </a:r>
            <a:r>
              <a:rPr lang="en-US" sz="2000" dirty="0">
                <a:solidFill>
                  <a:schemeClr val="bg1"/>
                </a:solidFill>
              </a:rPr>
              <a:t> </a:t>
            </a:r>
            <a:br>
              <a:rPr lang="en-US" sz="2000" dirty="0">
                <a:solidFill>
                  <a:schemeClr val="bg1"/>
                </a:solidFill>
              </a:rPr>
            </a:br>
            <a:br>
              <a:rPr lang="en-US" sz="2000" dirty="0">
                <a:solidFill>
                  <a:schemeClr val="bg1"/>
                </a:solidFill>
              </a:rPr>
            </a:br>
            <a:r>
              <a:rPr lang="en-US" sz="2800" i="1" dirty="0">
                <a:solidFill>
                  <a:schemeClr val="bg1"/>
                </a:solidFill>
              </a:rPr>
              <a:t>Luxe, </a:t>
            </a:r>
            <a:r>
              <a:rPr lang="en-US" sz="2800" i="1" dirty="0" err="1">
                <a:solidFill>
                  <a:schemeClr val="bg1"/>
                </a:solidFill>
              </a:rPr>
              <a:t>Calme</a:t>
            </a:r>
            <a:r>
              <a:rPr lang="en-US" sz="2800" i="1" dirty="0">
                <a:solidFill>
                  <a:schemeClr val="bg1"/>
                </a:solidFill>
              </a:rPr>
              <a:t> et </a:t>
            </a:r>
            <a:r>
              <a:rPr lang="en-US" sz="2800" i="1" dirty="0" err="1">
                <a:solidFill>
                  <a:schemeClr val="bg1"/>
                </a:solidFill>
              </a:rPr>
              <a:t>Volupte</a:t>
            </a:r>
            <a:r>
              <a:rPr lang="en-US" sz="2800" i="1" dirty="0">
                <a:solidFill>
                  <a:schemeClr val="bg1"/>
                </a:solidFill>
              </a:rPr>
              <a:t>.</a:t>
            </a:r>
            <a:r>
              <a:rPr lang="en-US" sz="2800" dirty="0">
                <a:solidFill>
                  <a:schemeClr val="bg1"/>
                </a:solidFill>
              </a:rPr>
              <a:t> </a:t>
            </a:r>
            <a:r>
              <a:rPr lang="en-US" sz="2000" dirty="0">
                <a:solidFill>
                  <a:schemeClr val="bg1"/>
                </a:solidFill>
              </a:rPr>
              <a:t>1905</a:t>
            </a:r>
            <a:r>
              <a:rPr lang="en-US" sz="3200" dirty="0">
                <a:solidFill>
                  <a:schemeClr val="bg1"/>
                </a:solidFill>
              </a:rPr>
              <a:t> </a:t>
            </a:r>
          </a:p>
        </p:txBody>
      </p:sp>
      <p:pic>
        <p:nvPicPr>
          <p:cNvPr id="8" name="Content Placeholder 7">
            <a:extLst>
              <a:ext uri="{FF2B5EF4-FFF2-40B4-BE49-F238E27FC236}">
                <a16:creationId xmlns:a16="http://schemas.microsoft.com/office/drawing/2014/main" id="{8561BEAA-97FF-AB4C-89AB-37B466EAABCD}"/>
              </a:ext>
            </a:extLst>
          </p:cNvPr>
          <p:cNvPicPr>
            <a:picLocks noGrp="1" noChangeAspect="1"/>
          </p:cNvPicPr>
          <p:nvPr>
            <p:ph idx="1"/>
          </p:nvPr>
        </p:nvPicPr>
        <p:blipFill>
          <a:blip r:embed="rId2"/>
          <a:stretch>
            <a:fillRect/>
          </a:stretch>
        </p:blipFill>
        <p:spPr>
          <a:xfrm>
            <a:off x="3926705" y="104504"/>
            <a:ext cx="8097672" cy="6672164"/>
          </a:xfrm>
        </p:spPr>
      </p:pic>
    </p:spTree>
    <p:extLst>
      <p:ext uri="{BB962C8B-B14F-4D97-AF65-F5344CB8AC3E}">
        <p14:creationId xmlns:p14="http://schemas.microsoft.com/office/powerpoint/2010/main" val="29872838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BA13C2A-AAFE-1448-86F1-61572C52CA66}"/>
              </a:ext>
            </a:extLst>
          </p:cNvPr>
          <p:cNvPicPr>
            <a:picLocks noGrp="1" noChangeAspect="1"/>
          </p:cNvPicPr>
          <p:nvPr>
            <p:ph idx="4294967295"/>
          </p:nvPr>
        </p:nvPicPr>
        <p:blipFill>
          <a:blip r:embed="rId2"/>
          <a:stretch>
            <a:fillRect/>
          </a:stretch>
        </p:blipFill>
        <p:spPr>
          <a:xfrm>
            <a:off x="2834640" y="115787"/>
            <a:ext cx="9196251" cy="6626426"/>
          </a:xfrm>
        </p:spPr>
      </p:pic>
      <p:sp>
        <p:nvSpPr>
          <p:cNvPr id="7" name="TextBox 6">
            <a:extLst>
              <a:ext uri="{FF2B5EF4-FFF2-40B4-BE49-F238E27FC236}">
                <a16:creationId xmlns:a16="http://schemas.microsoft.com/office/drawing/2014/main" id="{BEFC30EE-B21B-CF4E-A069-3F2052A915B3}"/>
              </a:ext>
            </a:extLst>
          </p:cNvPr>
          <p:cNvSpPr txBox="1"/>
          <p:nvPr/>
        </p:nvSpPr>
        <p:spPr>
          <a:xfrm>
            <a:off x="0" y="901337"/>
            <a:ext cx="2834639" cy="1231106"/>
          </a:xfrm>
          <a:prstGeom prst="rect">
            <a:avLst/>
          </a:prstGeom>
          <a:noFill/>
        </p:spPr>
        <p:txBody>
          <a:bodyPr wrap="square" rtlCol="0">
            <a:spAutoFit/>
          </a:bodyPr>
          <a:lstStyle/>
          <a:p>
            <a:pPr algn="ctr"/>
            <a:r>
              <a:rPr lang="en-US" sz="2800" dirty="0"/>
              <a:t>Henri Matisse. </a:t>
            </a:r>
          </a:p>
          <a:p>
            <a:pPr algn="ctr"/>
            <a:r>
              <a:rPr lang="en-US" sz="2800" i="1" dirty="0"/>
              <a:t>Bonheur de Vivre</a:t>
            </a:r>
            <a:r>
              <a:rPr lang="en-US" sz="2400" i="1" dirty="0"/>
              <a:t>. </a:t>
            </a:r>
          </a:p>
          <a:p>
            <a:pPr algn="ctr"/>
            <a:r>
              <a:rPr lang="en-US" dirty="0"/>
              <a:t>1905-06</a:t>
            </a:r>
          </a:p>
        </p:txBody>
      </p:sp>
    </p:spTree>
    <p:extLst>
      <p:ext uri="{BB962C8B-B14F-4D97-AF65-F5344CB8AC3E}">
        <p14:creationId xmlns:p14="http://schemas.microsoft.com/office/powerpoint/2010/main" val="26994996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4EA7D3-9D9B-E74C-A3CB-AD70D2501147}"/>
              </a:ext>
            </a:extLst>
          </p:cNvPr>
          <p:cNvPicPr>
            <a:picLocks noChangeAspect="1"/>
          </p:cNvPicPr>
          <p:nvPr/>
        </p:nvPicPr>
        <p:blipFill>
          <a:blip r:embed="rId2"/>
          <a:stretch>
            <a:fillRect/>
          </a:stretch>
        </p:blipFill>
        <p:spPr>
          <a:xfrm>
            <a:off x="0" y="1143000"/>
            <a:ext cx="12192000" cy="4572000"/>
          </a:xfrm>
          <a:prstGeom prst="rect">
            <a:avLst/>
          </a:prstGeom>
        </p:spPr>
      </p:pic>
    </p:spTree>
    <p:extLst>
      <p:ext uri="{BB962C8B-B14F-4D97-AF65-F5344CB8AC3E}">
        <p14:creationId xmlns:p14="http://schemas.microsoft.com/office/powerpoint/2010/main" val="23003541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3EF5B1-5D27-4E47-8B44-19DF7F68F480}"/>
              </a:ext>
            </a:extLst>
          </p:cNvPr>
          <p:cNvPicPr>
            <a:picLocks noChangeAspect="1"/>
          </p:cNvPicPr>
          <p:nvPr/>
        </p:nvPicPr>
        <p:blipFill>
          <a:blip r:embed="rId2"/>
          <a:stretch>
            <a:fillRect/>
          </a:stretch>
        </p:blipFill>
        <p:spPr>
          <a:xfrm>
            <a:off x="6335485" y="469277"/>
            <a:ext cx="4957427" cy="5919446"/>
          </a:xfrm>
          <a:prstGeom prst="rect">
            <a:avLst/>
          </a:prstGeom>
        </p:spPr>
      </p:pic>
      <p:sp>
        <p:nvSpPr>
          <p:cNvPr id="4" name="TextBox 3">
            <a:extLst>
              <a:ext uri="{FF2B5EF4-FFF2-40B4-BE49-F238E27FC236}">
                <a16:creationId xmlns:a16="http://schemas.microsoft.com/office/drawing/2014/main" id="{F085D8DF-2857-AA41-BBB3-8910030831DE}"/>
              </a:ext>
            </a:extLst>
          </p:cNvPr>
          <p:cNvSpPr txBox="1"/>
          <p:nvPr/>
        </p:nvSpPr>
        <p:spPr>
          <a:xfrm>
            <a:off x="0" y="600891"/>
            <a:ext cx="6095999" cy="923330"/>
          </a:xfrm>
          <a:prstGeom prst="rect">
            <a:avLst/>
          </a:prstGeom>
          <a:noFill/>
        </p:spPr>
        <p:txBody>
          <a:bodyPr wrap="square" rtlCol="0">
            <a:spAutoFit/>
          </a:bodyPr>
          <a:lstStyle/>
          <a:p>
            <a:pPr algn="ctr"/>
            <a:r>
              <a:rPr lang="en-US" sz="5400" dirty="0">
                <a:solidFill>
                  <a:srgbClr val="FFFFEC"/>
                </a:solidFill>
                <a:latin typeface="Copperplate" panose="02000504000000020004" pitchFamily="2" charset="77"/>
              </a:rPr>
              <a:t>EXPRESSIONISM</a:t>
            </a:r>
            <a:r>
              <a:rPr lang="en-US" dirty="0"/>
              <a:t> </a:t>
            </a:r>
          </a:p>
        </p:txBody>
      </p:sp>
      <p:sp>
        <p:nvSpPr>
          <p:cNvPr id="5" name="Rectangle 4">
            <a:extLst>
              <a:ext uri="{FF2B5EF4-FFF2-40B4-BE49-F238E27FC236}">
                <a16:creationId xmlns:a16="http://schemas.microsoft.com/office/drawing/2014/main" id="{34B0B3B4-9CF0-9B4E-81A9-A85B592F36DC}"/>
              </a:ext>
            </a:extLst>
          </p:cNvPr>
          <p:cNvSpPr/>
          <p:nvPr/>
        </p:nvSpPr>
        <p:spPr>
          <a:xfrm>
            <a:off x="2651759" y="3958046"/>
            <a:ext cx="3444239" cy="2333274"/>
          </a:xfrm>
          <a:prstGeom prst="rect">
            <a:avLst/>
          </a:prstGeom>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chemeClr val="bg1"/>
                </a:solidFill>
              </a:rPr>
              <a:t>Erich </a:t>
            </a:r>
            <a:r>
              <a:rPr lang="en-US" dirty="0" err="1">
                <a:solidFill>
                  <a:schemeClr val="bg1"/>
                </a:solidFill>
              </a:rPr>
              <a:t>Heckel</a:t>
            </a:r>
            <a:r>
              <a:rPr lang="en-US" dirty="0">
                <a:solidFill>
                  <a:schemeClr val="bg1"/>
                </a:solidFill>
              </a:rPr>
              <a:t>. </a:t>
            </a:r>
            <a:r>
              <a:rPr lang="en-US" i="1" dirty="0">
                <a:solidFill>
                  <a:schemeClr val="bg1"/>
                </a:solidFill>
              </a:rPr>
              <a:t>Man on a Plain</a:t>
            </a:r>
            <a:r>
              <a:rPr lang="en-US" dirty="0">
                <a:solidFill>
                  <a:schemeClr val="bg1"/>
                </a:solidFill>
              </a:rPr>
              <a:t>. 1917</a:t>
            </a:r>
          </a:p>
        </p:txBody>
      </p:sp>
    </p:spTree>
    <p:extLst>
      <p:ext uri="{BB962C8B-B14F-4D97-AF65-F5344CB8AC3E}">
        <p14:creationId xmlns:p14="http://schemas.microsoft.com/office/powerpoint/2010/main" val="41478552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13656-8BAD-6D47-BF87-71DF1BABFBA5}"/>
              </a:ext>
            </a:extLst>
          </p:cNvPr>
          <p:cNvSpPr>
            <a:spLocks noGrp="1"/>
          </p:cNvSpPr>
          <p:nvPr>
            <p:ph type="title"/>
          </p:nvPr>
        </p:nvSpPr>
        <p:spPr>
          <a:xfrm>
            <a:off x="836612" y="156755"/>
            <a:ext cx="10518776" cy="953588"/>
          </a:xfrm>
        </p:spPr>
        <p:txBody>
          <a:bodyPr>
            <a:normAutofit/>
          </a:bodyPr>
          <a:lstStyle/>
          <a:p>
            <a:pPr algn="ctr"/>
            <a:r>
              <a:rPr lang="en-US" dirty="0">
                <a:solidFill>
                  <a:schemeClr val="bg1"/>
                </a:solidFill>
              </a:rPr>
              <a:t>The beginnings of Expressionism</a:t>
            </a:r>
          </a:p>
        </p:txBody>
      </p:sp>
      <p:sp>
        <p:nvSpPr>
          <p:cNvPr id="3" name="Text Placeholder 2">
            <a:extLst>
              <a:ext uri="{FF2B5EF4-FFF2-40B4-BE49-F238E27FC236}">
                <a16:creationId xmlns:a16="http://schemas.microsoft.com/office/drawing/2014/main" id="{353740A8-5924-DF40-9E80-85450CFB7987}"/>
              </a:ext>
            </a:extLst>
          </p:cNvPr>
          <p:cNvSpPr>
            <a:spLocks noGrp="1"/>
          </p:cNvSpPr>
          <p:nvPr>
            <p:ph type="body" idx="1"/>
          </p:nvPr>
        </p:nvSpPr>
        <p:spPr>
          <a:xfrm>
            <a:off x="310709" y="980667"/>
            <a:ext cx="7213986" cy="521562"/>
          </a:xfrm>
        </p:spPr>
        <p:txBody>
          <a:bodyPr/>
          <a:lstStyle/>
          <a:p>
            <a:pPr algn="ctr"/>
            <a:r>
              <a:rPr lang="en-US" b="0" dirty="0">
                <a:solidFill>
                  <a:schemeClr val="bg1"/>
                </a:solidFill>
                <a:latin typeface="+mj-lt"/>
              </a:rPr>
              <a:t>James Ensor. </a:t>
            </a:r>
            <a:r>
              <a:rPr lang="en-US" b="0" i="1" dirty="0">
                <a:solidFill>
                  <a:schemeClr val="bg1"/>
                </a:solidFill>
                <a:latin typeface="+mj-lt"/>
              </a:rPr>
              <a:t>The Skeleton Painter. </a:t>
            </a:r>
            <a:r>
              <a:rPr lang="en-US" b="0" dirty="0">
                <a:solidFill>
                  <a:schemeClr val="bg1"/>
                </a:solidFill>
                <a:latin typeface="+mj-lt"/>
              </a:rPr>
              <a:t>1896</a:t>
            </a:r>
          </a:p>
        </p:txBody>
      </p:sp>
      <p:pic>
        <p:nvPicPr>
          <p:cNvPr id="8" name="Content Placeholder 7">
            <a:extLst>
              <a:ext uri="{FF2B5EF4-FFF2-40B4-BE49-F238E27FC236}">
                <a16:creationId xmlns:a16="http://schemas.microsoft.com/office/drawing/2014/main" id="{A4C9C428-F2FE-534E-8683-1D5C497F674D}"/>
              </a:ext>
            </a:extLst>
          </p:cNvPr>
          <p:cNvPicPr>
            <a:picLocks noGrp="1" noChangeAspect="1"/>
          </p:cNvPicPr>
          <p:nvPr>
            <p:ph sz="half" idx="2"/>
          </p:nvPr>
        </p:nvPicPr>
        <p:blipFill>
          <a:blip r:embed="rId2"/>
          <a:stretch>
            <a:fillRect/>
          </a:stretch>
        </p:blipFill>
        <p:spPr>
          <a:xfrm>
            <a:off x="310709" y="1650607"/>
            <a:ext cx="7213987" cy="4838650"/>
          </a:xfrm>
        </p:spPr>
      </p:pic>
      <p:sp>
        <p:nvSpPr>
          <p:cNvPr id="5" name="Text Placeholder 4">
            <a:extLst>
              <a:ext uri="{FF2B5EF4-FFF2-40B4-BE49-F238E27FC236}">
                <a16:creationId xmlns:a16="http://schemas.microsoft.com/office/drawing/2014/main" id="{440E07D3-5F7E-8147-BBFE-376B1E6C8860}"/>
              </a:ext>
            </a:extLst>
          </p:cNvPr>
          <p:cNvSpPr>
            <a:spLocks noGrp="1"/>
          </p:cNvSpPr>
          <p:nvPr>
            <p:ph type="body" sz="quarter" idx="3"/>
          </p:nvPr>
        </p:nvSpPr>
        <p:spPr>
          <a:xfrm>
            <a:off x="7881239" y="980667"/>
            <a:ext cx="4000052" cy="521562"/>
          </a:xfrm>
        </p:spPr>
        <p:txBody>
          <a:bodyPr/>
          <a:lstStyle/>
          <a:p>
            <a:pPr algn="ctr"/>
            <a:r>
              <a:rPr lang="en-US" b="0" dirty="0">
                <a:solidFill>
                  <a:schemeClr val="bg1"/>
                </a:solidFill>
                <a:latin typeface="+mj-lt"/>
              </a:rPr>
              <a:t>Edvard Munch. Anxiety. 1894.</a:t>
            </a:r>
          </a:p>
        </p:txBody>
      </p:sp>
      <p:pic>
        <p:nvPicPr>
          <p:cNvPr id="10" name="Content Placeholder 9">
            <a:extLst>
              <a:ext uri="{FF2B5EF4-FFF2-40B4-BE49-F238E27FC236}">
                <a16:creationId xmlns:a16="http://schemas.microsoft.com/office/drawing/2014/main" id="{E83A6A03-F85E-B54E-A475-34542DF47A99}"/>
              </a:ext>
            </a:extLst>
          </p:cNvPr>
          <p:cNvPicPr>
            <a:picLocks noGrp="1" noChangeAspect="1"/>
          </p:cNvPicPr>
          <p:nvPr>
            <p:ph sz="quarter" idx="4"/>
          </p:nvPr>
        </p:nvPicPr>
        <p:blipFill>
          <a:blip r:embed="rId3"/>
          <a:stretch>
            <a:fillRect/>
          </a:stretch>
        </p:blipFill>
        <p:spPr>
          <a:xfrm>
            <a:off x="7881239" y="1502229"/>
            <a:ext cx="4000052" cy="5135406"/>
          </a:xfrm>
        </p:spPr>
      </p:pic>
    </p:spTree>
    <p:extLst>
      <p:ext uri="{BB962C8B-B14F-4D97-AF65-F5344CB8AC3E}">
        <p14:creationId xmlns:p14="http://schemas.microsoft.com/office/powerpoint/2010/main" val="39550102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2FAD2-C351-D349-8947-1F8C58166C47}"/>
              </a:ext>
            </a:extLst>
          </p:cNvPr>
          <p:cNvSpPr>
            <a:spLocks noGrp="1"/>
          </p:cNvSpPr>
          <p:nvPr>
            <p:ph type="title"/>
          </p:nvPr>
        </p:nvSpPr>
        <p:spPr>
          <a:xfrm>
            <a:off x="449327" y="195945"/>
            <a:ext cx="5233015" cy="901336"/>
          </a:xfrm>
        </p:spPr>
        <p:txBody>
          <a:bodyPr>
            <a:noAutofit/>
          </a:bodyPr>
          <a:lstStyle/>
          <a:p>
            <a:r>
              <a:rPr lang="en-US" sz="4000" b="1" dirty="0">
                <a:solidFill>
                  <a:schemeClr val="bg1"/>
                </a:solidFill>
              </a:rPr>
              <a:t>Die </a:t>
            </a:r>
            <a:r>
              <a:rPr lang="en-US" sz="4000" b="1" dirty="0" err="1">
                <a:solidFill>
                  <a:schemeClr val="bg1"/>
                </a:solidFill>
              </a:rPr>
              <a:t>Brücke</a:t>
            </a:r>
            <a:r>
              <a:rPr lang="en-US" sz="4000" b="1" dirty="0">
                <a:solidFill>
                  <a:schemeClr val="bg1"/>
                </a:solidFill>
              </a:rPr>
              <a:t> (The Bridge) </a:t>
            </a:r>
          </a:p>
        </p:txBody>
      </p:sp>
      <p:sp>
        <p:nvSpPr>
          <p:cNvPr id="3" name="Text Placeholder 2">
            <a:extLst>
              <a:ext uri="{FF2B5EF4-FFF2-40B4-BE49-F238E27FC236}">
                <a16:creationId xmlns:a16="http://schemas.microsoft.com/office/drawing/2014/main" id="{E6D6CBD8-98E4-6F47-AEFB-7F0ED102F1E8}"/>
              </a:ext>
            </a:extLst>
          </p:cNvPr>
          <p:cNvSpPr>
            <a:spLocks noGrp="1"/>
          </p:cNvSpPr>
          <p:nvPr>
            <p:ph type="body" idx="1"/>
          </p:nvPr>
        </p:nvSpPr>
        <p:spPr>
          <a:xfrm>
            <a:off x="169818" y="1097280"/>
            <a:ext cx="5827758" cy="583883"/>
          </a:xfrm>
        </p:spPr>
        <p:txBody>
          <a:bodyPr>
            <a:normAutofit fontScale="85000" lnSpcReduction="10000"/>
          </a:bodyPr>
          <a:lstStyle/>
          <a:p>
            <a:pPr algn="ctr"/>
            <a:r>
              <a:rPr lang="en-US" b="0" dirty="0">
                <a:solidFill>
                  <a:schemeClr val="bg1"/>
                </a:solidFill>
              </a:rPr>
              <a:t>Ernst Kirchner. </a:t>
            </a:r>
            <a:r>
              <a:rPr lang="en-US" b="0" i="1" dirty="0">
                <a:solidFill>
                  <a:schemeClr val="bg1"/>
                </a:solidFill>
              </a:rPr>
              <a:t>Street, Dresden. </a:t>
            </a:r>
            <a:r>
              <a:rPr lang="en-US" b="0" dirty="0">
                <a:solidFill>
                  <a:schemeClr val="bg1"/>
                </a:solidFill>
              </a:rPr>
              <a:t>1919</a:t>
            </a:r>
          </a:p>
        </p:txBody>
      </p:sp>
      <p:pic>
        <p:nvPicPr>
          <p:cNvPr id="8" name="Content Placeholder 7">
            <a:extLst>
              <a:ext uri="{FF2B5EF4-FFF2-40B4-BE49-F238E27FC236}">
                <a16:creationId xmlns:a16="http://schemas.microsoft.com/office/drawing/2014/main" id="{E0691F86-4262-F34D-94EC-726FEE38DD5B}"/>
              </a:ext>
            </a:extLst>
          </p:cNvPr>
          <p:cNvPicPr>
            <a:picLocks noGrp="1" noChangeAspect="1"/>
          </p:cNvPicPr>
          <p:nvPr>
            <p:ph sz="half" idx="2"/>
          </p:nvPr>
        </p:nvPicPr>
        <p:blipFill>
          <a:blip r:embed="rId2"/>
          <a:stretch>
            <a:fillRect/>
          </a:stretch>
        </p:blipFill>
        <p:spPr>
          <a:xfrm>
            <a:off x="169817" y="1908988"/>
            <a:ext cx="5849984" cy="4390607"/>
          </a:xfrm>
        </p:spPr>
      </p:pic>
      <p:sp>
        <p:nvSpPr>
          <p:cNvPr id="5" name="Text Placeholder 4">
            <a:extLst>
              <a:ext uri="{FF2B5EF4-FFF2-40B4-BE49-F238E27FC236}">
                <a16:creationId xmlns:a16="http://schemas.microsoft.com/office/drawing/2014/main" id="{C1DCEF1B-FEE4-5541-A67F-3F4A2B04B927}"/>
              </a:ext>
            </a:extLst>
          </p:cNvPr>
          <p:cNvSpPr>
            <a:spLocks noGrp="1"/>
          </p:cNvSpPr>
          <p:nvPr>
            <p:ph type="body" sz="quarter" idx="3"/>
          </p:nvPr>
        </p:nvSpPr>
        <p:spPr>
          <a:xfrm>
            <a:off x="6708352" y="195944"/>
            <a:ext cx="5034320" cy="472393"/>
          </a:xfrm>
        </p:spPr>
        <p:txBody>
          <a:bodyPr>
            <a:normAutofit fontScale="85000" lnSpcReduction="10000"/>
          </a:bodyPr>
          <a:lstStyle/>
          <a:p>
            <a:pPr algn="ctr"/>
            <a:r>
              <a:rPr lang="en-US" b="0" dirty="0">
                <a:solidFill>
                  <a:schemeClr val="bg1"/>
                </a:solidFill>
              </a:rPr>
              <a:t>Karl Schmidt-</a:t>
            </a:r>
            <a:r>
              <a:rPr lang="en-US" b="0" dirty="0" err="1">
                <a:solidFill>
                  <a:schemeClr val="bg1"/>
                </a:solidFill>
              </a:rPr>
              <a:t>Rottluff</a:t>
            </a:r>
            <a:r>
              <a:rPr lang="en-US" b="0" dirty="0">
                <a:solidFill>
                  <a:schemeClr val="bg1"/>
                </a:solidFill>
              </a:rPr>
              <a:t>. Woman with a Bag. 1915</a:t>
            </a:r>
          </a:p>
        </p:txBody>
      </p:sp>
      <p:pic>
        <p:nvPicPr>
          <p:cNvPr id="10" name="Content Placeholder 9">
            <a:extLst>
              <a:ext uri="{FF2B5EF4-FFF2-40B4-BE49-F238E27FC236}">
                <a16:creationId xmlns:a16="http://schemas.microsoft.com/office/drawing/2014/main" id="{19A0D441-EB7C-8E45-9640-5E70A1C2A747}"/>
              </a:ext>
            </a:extLst>
          </p:cNvPr>
          <p:cNvPicPr>
            <a:picLocks noGrp="1" noChangeAspect="1"/>
          </p:cNvPicPr>
          <p:nvPr>
            <p:ph sz="quarter" idx="4"/>
          </p:nvPr>
        </p:nvPicPr>
        <p:blipFill>
          <a:blip r:embed="rId3"/>
          <a:srcRect/>
          <a:stretch/>
        </p:blipFill>
        <p:spPr>
          <a:xfrm>
            <a:off x="6708352" y="1037836"/>
            <a:ext cx="5034320" cy="5579159"/>
          </a:xfrm>
        </p:spPr>
      </p:pic>
    </p:spTree>
    <p:extLst>
      <p:ext uri="{BB962C8B-B14F-4D97-AF65-F5344CB8AC3E}">
        <p14:creationId xmlns:p14="http://schemas.microsoft.com/office/powerpoint/2010/main" val="22393479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E1A58D6A-33FA-6042-A49E-E265E290FEDA}"/>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3200" kern="1200" dirty="0">
                <a:solidFill>
                  <a:srgbClr val="FFFFFF"/>
                </a:solidFill>
                <a:ea typeface="+mj-ea"/>
                <a:cs typeface="+mj-cs"/>
              </a:rPr>
              <a:t>Karl Schmidt-</a:t>
            </a:r>
            <a:r>
              <a:rPr lang="en-US" sz="3200" kern="1200" dirty="0" err="1">
                <a:solidFill>
                  <a:srgbClr val="FFFFFF"/>
                </a:solidFill>
                <a:ea typeface="+mj-ea"/>
                <a:cs typeface="+mj-cs"/>
              </a:rPr>
              <a:t>Rottluff</a:t>
            </a:r>
            <a:r>
              <a:rPr lang="en-US" sz="3200" kern="1200" dirty="0">
                <a:solidFill>
                  <a:srgbClr val="FFFFFF"/>
                </a:solidFill>
                <a:ea typeface="+mj-ea"/>
                <a:cs typeface="+mj-cs"/>
              </a:rPr>
              <a:t> </a:t>
            </a:r>
            <a:br>
              <a:rPr lang="en-US" sz="3200" kern="1200" dirty="0">
                <a:solidFill>
                  <a:srgbClr val="FFFFFF"/>
                </a:solidFill>
                <a:ea typeface="+mj-ea"/>
                <a:cs typeface="+mj-cs"/>
              </a:rPr>
            </a:br>
            <a:r>
              <a:rPr lang="en-US" sz="3200" i="1" kern="1200" dirty="0" err="1">
                <a:solidFill>
                  <a:srgbClr val="FFFFFF"/>
                </a:solidFill>
                <a:ea typeface="+mj-ea"/>
                <a:cs typeface="+mj-cs"/>
              </a:rPr>
              <a:t>Dangast</a:t>
            </a:r>
            <a:r>
              <a:rPr lang="en-US" sz="3200" i="1" kern="1200" dirty="0">
                <a:solidFill>
                  <a:srgbClr val="FFFFFF"/>
                </a:solidFill>
                <a:ea typeface="+mj-ea"/>
                <a:cs typeface="+mj-cs"/>
              </a:rPr>
              <a:t> Landscape. </a:t>
            </a:r>
            <a:r>
              <a:rPr lang="en-US" sz="2000" kern="1200" dirty="0">
                <a:solidFill>
                  <a:srgbClr val="FFFFFF"/>
                </a:solidFill>
                <a:ea typeface="+mj-ea"/>
                <a:cs typeface="+mj-cs"/>
              </a:rPr>
              <a:t>1910</a:t>
            </a:r>
          </a:p>
        </p:txBody>
      </p:sp>
      <p:cxnSp>
        <p:nvCxnSpPr>
          <p:cNvPr id="17" name="Straight Connector 16">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id="{0F7AFD14-9429-E949-AE1F-DCE313DBD7FE}"/>
              </a:ext>
            </a:extLst>
          </p:cNvPr>
          <p:cNvPicPr>
            <a:picLocks noGrp="1" noChangeAspect="1"/>
          </p:cNvPicPr>
          <p:nvPr>
            <p:ph idx="1"/>
          </p:nvPr>
        </p:nvPicPr>
        <p:blipFill>
          <a:blip r:embed="rId2"/>
          <a:stretch>
            <a:fillRect/>
          </a:stretch>
        </p:blipFill>
        <p:spPr>
          <a:xfrm>
            <a:off x="5327272" y="492573"/>
            <a:ext cx="6206644" cy="5880796"/>
          </a:xfrm>
          <a:prstGeom prst="rect">
            <a:avLst/>
          </a:prstGeom>
        </p:spPr>
      </p:pic>
    </p:spTree>
    <p:extLst>
      <p:ext uri="{BB962C8B-B14F-4D97-AF65-F5344CB8AC3E}">
        <p14:creationId xmlns:p14="http://schemas.microsoft.com/office/powerpoint/2010/main" val="20110924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FEA81B-F5DA-6549-B06F-1240B8E03D0A}"/>
              </a:ext>
            </a:extLst>
          </p:cNvPr>
          <p:cNvSpPr>
            <a:spLocks noGrp="1"/>
          </p:cNvSpPr>
          <p:nvPr>
            <p:ph type="title"/>
          </p:nvPr>
        </p:nvSpPr>
        <p:spPr>
          <a:xfrm>
            <a:off x="6096000" y="365126"/>
            <a:ext cx="5259388" cy="601525"/>
          </a:xfrm>
        </p:spPr>
        <p:txBody>
          <a:bodyPr>
            <a:normAutofit fontScale="90000"/>
          </a:bodyPr>
          <a:lstStyle/>
          <a:p>
            <a:pPr algn="ctr"/>
            <a:r>
              <a:rPr lang="en-US" dirty="0">
                <a:solidFill>
                  <a:schemeClr val="bg1"/>
                </a:solidFill>
              </a:rPr>
              <a:t>Emil Nolde. 1867-1956</a:t>
            </a:r>
          </a:p>
        </p:txBody>
      </p:sp>
      <p:sp>
        <p:nvSpPr>
          <p:cNvPr id="5" name="Text Placeholder 4">
            <a:extLst>
              <a:ext uri="{FF2B5EF4-FFF2-40B4-BE49-F238E27FC236}">
                <a16:creationId xmlns:a16="http://schemas.microsoft.com/office/drawing/2014/main" id="{28CC1B1E-EA0B-6A4A-9FCD-5ED9B3C43048}"/>
              </a:ext>
            </a:extLst>
          </p:cNvPr>
          <p:cNvSpPr>
            <a:spLocks noGrp="1"/>
          </p:cNvSpPr>
          <p:nvPr>
            <p:ph type="body" idx="1"/>
          </p:nvPr>
        </p:nvSpPr>
        <p:spPr>
          <a:xfrm>
            <a:off x="378506" y="6191794"/>
            <a:ext cx="4252753" cy="509452"/>
          </a:xfrm>
        </p:spPr>
        <p:txBody>
          <a:bodyPr/>
          <a:lstStyle/>
          <a:p>
            <a:r>
              <a:rPr lang="en-US" b="0" i="1" dirty="0">
                <a:solidFill>
                  <a:schemeClr val="bg1"/>
                </a:solidFill>
              </a:rPr>
              <a:t>Self Portrait. </a:t>
            </a:r>
            <a:r>
              <a:rPr lang="en-US" b="0" dirty="0">
                <a:solidFill>
                  <a:schemeClr val="bg1"/>
                </a:solidFill>
              </a:rPr>
              <a:t>1917 </a:t>
            </a:r>
          </a:p>
        </p:txBody>
      </p:sp>
      <p:pic>
        <p:nvPicPr>
          <p:cNvPr id="10" name="Content Placeholder 9">
            <a:extLst>
              <a:ext uri="{FF2B5EF4-FFF2-40B4-BE49-F238E27FC236}">
                <a16:creationId xmlns:a16="http://schemas.microsoft.com/office/drawing/2014/main" id="{C28ACBA0-9562-6049-81BE-E8023E0F9A75}"/>
              </a:ext>
            </a:extLst>
          </p:cNvPr>
          <p:cNvPicPr>
            <a:picLocks noGrp="1" noChangeAspect="1"/>
          </p:cNvPicPr>
          <p:nvPr>
            <p:ph sz="half" idx="2"/>
          </p:nvPr>
        </p:nvPicPr>
        <p:blipFill>
          <a:blip r:embed="rId2"/>
          <a:stretch>
            <a:fillRect/>
          </a:stretch>
        </p:blipFill>
        <p:spPr>
          <a:xfrm>
            <a:off x="378506" y="365126"/>
            <a:ext cx="4611505" cy="5764382"/>
          </a:xfrm>
        </p:spPr>
      </p:pic>
      <p:sp>
        <p:nvSpPr>
          <p:cNvPr id="7" name="Text Placeholder 6">
            <a:extLst>
              <a:ext uri="{FF2B5EF4-FFF2-40B4-BE49-F238E27FC236}">
                <a16:creationId xmlns:a16="http://schemas.microsoft.com/office/drawing/2014/main" id="{EE13A5B0-63F3-7F4E-9E8E-05FBC7E92E98}"/>
              </a:ext>
            </a:extLst>
          </p:cNvPr>
          <p:cNvSpPr>
            <a:spLocks noGrp="1"/>
          </p:cNvSpPr>
          <p:nvPr>
            <p:ph type="body" sz="quarter" idx="3"/>
          </p:nvPr>
        </p:nvSpPr>
        <p:spPr>
          <a:xfrm>
            <a:off x="8347166" y="1227909"/>
            <a:ext cx="3008221" cy="504731"/>
          </a:xfrm>
        </p:spPr>
        <p:txBody>
          <a:bodyPr/>
          <a:lstStyle/>
          <a:p>
            <a:r>
              <a:rPr lang="en-US" b="0" i="1" dirty="0">
                <a:solidFill>
                  <a:schemeClr val="bg1"/>
                </a:solidFill>
              </a:rPr>
              <a:t>Paradise Lost. </a:t>
            </a:r>
            <a:r>
              <a:rPr lang="en-US" b="0" dirty="0">
                <a:solidFill>
                  <a:schemeClr val="bg1"/>
                </a:solidFill>
              </a:rPr>
              <a:t>1921</a:t>
            </a:r>
          </a:p>
        </p:txBody>
      </p:sp>
      <p:pic>
        <p:nvPicPr>
          <p:cNvPr id="12" name="Content Placeholder 11">
            <a:extLst>
              <a:ext uri="{FF2B5EF4-FFF2-40B4-BE49-F238E27FC236}">
                <a16:creationId xmlns:a16="http://schemas.microsoft.com/office/drawing/2014/main" id="{D144F376-0A5F-C546-9EF2-D419B5F1999D}"/>
              </a:ext>
            </a:extLst>
          </p:cNvPr>
          <p:cNvPicPr>
            <a:picLocks noGrp="1" noChangeAspect="1"/>
          </p:cNvPicPr>
          <p:nvPr>
            <p:ph sz="quarter" idx="4"/>
          </p:nvPr>
        </p:nvPicPr>
        <p:blipFill>
          <a:blip r:embed="rId3"/>
          <a:stretch>
            <a:fillRect/>
          </a:stretch>
        </p:blipFill>
        <p:spPr>
          <a:xfrm>
            <a:off x="5350801" y="1732640"/>
            <a:ext cx="6544835" cy="4407537"/>
          </a:xfrm>
        </p:spPr>
      </p:pic>
    </p:spTree>
    <p:extLst>
      <p:ext uri="{BB962C8B-B14F-4D97-AF65-F5344CB8AC3E}">
        <p14:creationId xmlns:p14="http://schemas.microsoft.com/office/powerpoint/2010/main" val="41955878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67DE6C-4793-F24F-A591-C1E99487578D}"/>
              </a:ext>
            </a:extLst>
          </p:cNvPr>
          <p:cNvPicPr>
            <a:picLocks noChangeAspect="1"/>
          </p:cNvPicPr>
          <p:nvPr/>
        </p:nvPicPr>
        <p:blipFill>
          <a:blip r:embed="rId2"/>
          <a:stretch>
            <a:fillRect/>
          </a:stretch>
        </p:blipFill>
        <p:spPr>
          <a:xfrm>
            <a:off x="201164" y="104503"/>
            <a:ext cx="5115419" cy="6641518"/>
          </a:xfrm>
          <a:prstGeom prst="rect">
            <a:avLst/>
          </a:prstGeom>
        </p:spPr>
      </p:pic>
      <p:sp>
        <p:nvSpPr>
          <p:cNvPr id="9" name="Rectangle 8">
            <a:extLst>
              <a:ext uri="{FF2B5EF4-FFF2-40B4-BE49-F238E27FC236}">
                <a16:creationId xmlns:a16="http://schemas.microsoft.com/office/drawing/2014/main" id="{7F50FE39-A786-084E-BDE0-D2325BC83E85}"/>
              </a:ext>
            </a:extLst>
          </p:cNvPr>
          <p:cNvSpPr/>
          <p:nvPr/>
        </p:nvSpPr>
        <p:spPr>
          <a:xfrm>
            <a:off x="5721530" y="1384663"/>
            <a:ext cx="6269305" cy="954107"/>
          </a:xfrm>
          <a:prstGeom prst="rect">
            <a:avLst/>
          </a:prstGeom>
        </p:spPr>
        <p:txBody>
          <a:bodyPr wrap="square">
            <a:spAutoFit/>
          </a:bodyPr>
          <a:lstStyle/>
          <a:p>
            <a:pPr algn="ctr"/>
            <a:r>
              <a:rPr lang="en-US" sz="2800" dirty="0">
                <a:solidFill>
                  <a:schemeClr val="bg1"/>
                </a:solidFill>
              </a:rPr>
              <a:t>George Grosz </a:t>
            </a:r>
          </a:p>
          <a:p>
            <a:pPr algn="ctr"/>
            <a:r>
              <a:rPr lang="en-US" sz="2800" i="1" dirty="0">
                <a:solidFill>
                  <a:schemeClr val="bg1"/>
                </a:solidFill>
              </a:rPr>
              <a:t>The Love Sick Man</a:t>
            </a:r>
            <a:r>
              <a:rPr lang="en-US" sz="2800" dirty="0">
                <a:solidFill>
                  <a:schemeClr val="bg1"/>
                </a:solidFill>
              </a:rPr>
              <a:t>. </a:t>
            </a:r>
            <a:r>
              <a:rPr lang="en-US" sz="2000" dirty="0">
                <a:solidFill>
                  <a:schemeClr val="bg1"/>
                </a:solidFill>
              </a:rPr>
              <a:t>1916</a:t>
            </a:r>
          </a:p>
        </p:txBody>
      </p:sp>
    </p:spTree>
    <p:extLst>
      <p:ext uri="{BB962C8B-B14F-4D97-AF65-F5344CB8AC3E}">
        <p14:creationId xmlns:p14="http://schemas.microsoft.com/office/powerpoint/2010/main" val="26396219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F9C1-6D85-1743-8174-F57917BB9C89}"/>
              </a:ext>
            </a:extLst>
          </p:cNvPr>
          <p:cNvSpPr>
            <a:spLocks noGrp="1"/>
          </p:cNvSpPr>
          <p:nvPr>
            <p:ph type="title" idx="4294967295"/>
          </p:nvPr>
        </p:nvSpPr>
        <p:spPr>
          <a:xfrm>
            <a:off x="104503" y="156755"/>
            <a:ext cx="5630091" cy="770708"/>
          </a:xfrm>
        </p:spPr>
        <p:txBody>
          <a:bodyPr>
            <a:noAutofit/>
          </a:bodyPr>
          <a:lstStyle/>
          <a:p>
            <a:r>
              <a:rPr lang="en-US" sz="4000" b="1" dirty="0">
                <a:solidFill>
                  <a:schemeClr val="bg1"/>
                </a:solidFill>
              </a:rPr>
              <a:t>Austrian Expressionism</a:t>
            </a:r>
          </a:p>
        </p:txBody>
      </p:sp>
      <p:pic>
        <p:nvPicPr>
          <p:cNvPr id="12" name="Picture 11">
            <a:extLst>
              <a:ext uri="{FF2B5EF4-FFF2-40B4-BE49-F238E27FC236}">
                <a16:creationId xmlns:a16="http://schemas.microsoft.com/office/drawing/2014/main" id="{72DF54BB-14F2-7A41-93D8-B406969B23E1}"/>
              </a:ext>
            </a:extLst>
          </p:cNvPr>
          <p:cNvPicPr>
            <a:picLocks noChangeAspect="1"/>
          </p:cNvPicPr>
          <p:nvPr/>
        </p:nvPicPr>
        <p:blipFill>
          <a:blip r:embed="rId2"/>
          <a:stretch>
            <a:fillRect/>
          </a:stretch>
        </p:blipFill>
        <p:spPr>
          <a:xfrm>
            <a:off x="350247" y="1956597"/>
            <a:ext cx="3294290" cy="4524159"/>
          </a:xfrm>
          <a:prstGeom prst="rect">
            <a:avLst/>
          </a:prstGeom>
        </p:spPr>
      </p:pic>
      <p:pic>
        <p:nvPicPr>
          <p:cNvPr id="14" name="Picture 13">
            <a:extLst>
              <a:ext uri="{FF2B5EF4-FFF2-40B4-BE49-F238E27FC236}">
                <a16:creationId xmlns:a16="http://schemas.microsoft.com/office/drawing/2014/main" id="{ABE03176-ACA1-1C47-B3EE-0076186DE544}"/>
              </a:ext>
            </a:extLst>
          </p:cNvPr>
          <p:cNvPicPr>
            <a:picLocks noChangeAspect="1"/>
          </p:cNvPicPr>
          <p:nvPr/>
        </p:nvPicPr>
        <p:blipFill>
          <a:blip r:embed="rId3"/>
          <a:stretch>
            <a:fillRect/>
          </a:stretch>
        </p:blipFill>
        <p:spPr>
          <a:xfrm>
            <a:off x="8547464" y="1439041"/>
            <a:ext cx="3294289" cy="5003484"/>
          </a:xfrm>
          <a:prstGeom prst="rect">
            <a:avLst/>
          </a:prstGeom>
        </p:spPr>
      </p:pic>
      <p:pic>
        <p:nvPicPr>
          <p:cNvPr id="15" name="Content Placeholder 7">
            <a:extLst>
              <a:ext uri="{FF2B5EF4-FFF2-40B4-BE49-F238E27FC236}">
                <a16:creationId xmlns:a16="http://schemas.microsoft.com/office/drawing/2014/main" id="{2C5F0A25-0A9D-0149-9A16-DC2F21831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2920" y="2209185"/>
            <a:ext cx="2966159" cy="4233340"/>
          </a:xfrm>
          <a:prstGeom prst="rect">
            <a:avLst/>
          </a:prstGeom>
        </p:spPr>
      </p:pic>
      <p:sp>
        <p:nvSpPr>
          <p:cNvPr id="16" name="TextBox 15">
            <a:extLst>
              <a:ext uri="{FF2B5EF4-FFF2-40B4-BE49-F238E27FC236}">
                <a16:creationId xmlns:a16="http://schemas.microsoft.com/office/drawing/2014/main" id="{10DA5BFA-597F-9D46-8AB8-81231F0C4BF8}"/>
              </a:ext>
            </a:extLst>
          </p:cNvPr>
          <p:cNvSpPr txBox="1"/>
          <p:nvPr/>
        </p:nvSpPr>
        <p:spPr>
          <a:xfrm>
            <a:off x="5081451" y="1071154"/>
            <a:ext cx="2233749" cy="923330"/>
          </a:xfrm>
          <a:prstGeom prst="rect">
            <a:avLst/>
          </a:prstGeom>
          <a:noFill/>
        </p:spPr>
        <p:txBody>
          <a:bodyPr wrap="square" rtlCol="0">
            <a:spAutoFit/>
          </a:bodyPr>
          <a:lstStyle/>
          <a:p>
            <a:pPr algn="ctr">
              <a:lnSpc>
                <a:spcPct val="100000"/>
              </a:lnSpc>
            </a:pPr>
            <a:r>
              <a:rPr lang="en-GB" dirty="0">
                <a:solidFill>
                  <a:schemeClr val="bg1"/>
                </a:solidFill>
                <a:latin typeface="+mj-lt"/>
                <a:cs typeface="Arial" panose="020B0604020202020204" pitchFamily="34" charset="0"/>
              </a:rPr>
              <a:t>Egon Schiele</a:t>
            </a:r>
            <a:br>
              <a:rPr lang="en-GB" dirty="0">
                <a:solidFill>
                  <a:schemeClr val="bg1"/>
                </a:solidFill>
                <a:latin typeface="+mj-lt"/>
                <a:cs typeface="Arial" panose="020B0604020202020204" pitchFamily="34" charset="0"/>
              </a:rPr>
            </a:br>
            <a:r>
              <a:rPr lang="en-GB" i="1" dirty="0">
                <a:solidFill>
                  <a:schemeClr val="bg1"/>
                </a:solidFill>
                <a:latin typeface="+mj-lt"/>
                <a:cs typeface="Arial" panose="020B0604020202020204" pitchFamily="34" charset="0"/>
              </a:rPr>
              <a:t>Self Portrait</a:t>
            </a:r>
            <a:br>
              <a:rPr lang="en-GB" dirty="0">
                <a:solidFill>
                  <a:schemeClr val="bg1"/>
                </a:solidFill>
                <a:latin typeface="+mj-lt"/>
                <a:cs typeface="Arial" panose="020B0604020202020204" pitchFamily="34" charset="0"/>
              </a:rPr>
            </a:br>
            <a:r>
              <a:rPr lang="en-GB" dirty="0">
                <a:solidFill>
                  <a:schemeClr val="bg1"/>
                </a:solidFill>
                <a:latin typeface="+mj-lt"/>
                <a:cs typeface="Arial" panose="020B0604020202020204" pitchFamily="34" charset="0"/>
              </a:rPr>
              <a:t>1911</a:t>
            </a:r>
            <a:endParaRPr lang="en-GB" dirty="0">
              <a:latin typeface="+mj-lt"/>
            </a:endParaRPr>
          </a:p>
        </p:txBody>
      </p:sp>
      <p:sp>
        <p:nvSpPr>
          <p:cNvPr id="17" name="TextBox 16">
            <a:extLst>
              <a:ext uri="{FF2B5EF4-FFF2-40B4-BE49-F238E27FC236}">
                <a16:creationId xmlns:a16="http://schemas.microsoft.com/office/drawing/2014/main" id="{9B5B7346-A1B5-B144-89A4-F3B235C134B0}"/>
              </a:ext>
            </a:extLst>
          </p:cNvPr>
          <p:cNvSpPr txBox="1"/>
          <p:nvPr/>
        </p:nvSpPr>
        <p:spPr>
          <a:xfrm>
            <a:off x="350247" y="1071154"/>
            <a:ext cx="3294289" cy="646331"/>
          </a:xfrm>
          <a:prstGeom prst="rect">
            <a:avLst/>
          </a:prstGeom>
          <a:noFill/>
        </p:spPr>
        <p:txBody>
          <a:bodyPr wrap="square" rtlCol="0">
            <a:spAutoFit/>
          </a:bodyPr>
          <a:lstStyle/>
          <a:p>
            <a:pPr algn="ctr"/>
            <a:r>
              <a:rPr lang="en-US" dirty="0">
                <a:solidFill>
                  <a:schemeClr val="bg1"/>
                </a:solidFill>
                <a:latin typeface="+mj-lt"/>
              </a:rPr>
              <a:t>Richard </a:t>
            </a:r>
            <a:r>
              <a:rPr lang="en-US" dirty="0" err="1">
                <a:solidFill>
                  <a:schemeClr val="bg1"/>
                </a:solidFill>
                <a:latin typeface="+mj-lt"/>
              </a:rPr>
              <a:t>Gerstl</a:t>
            </a:r>
            <a:r>
              <a:rPr lang="en-US" dirty="0">
                <a:solidFill>
                  <a:schemeClr val="bg1"/>
                </a:solidFill>
                <a:latin typeface="+mj-lt"/>
              </a:rPr>
              <a:t>. </a:t>
            </a:r>
          </a:p>
          <a:p>
            <a:pPr algn="ctr"/>
            <a:r>
              <a:rPr lang="en-US" i="1" dirty="0">
                <a:solidFill>
                  <a:schemeClr val="bg1"/>
                </a:solidFill>
                <a:latin typeface="+mj-lt"/>
              </a:rPr>
              <a:t>Self Portrait, Laughing. </a:t>
            </a:r>
            <a:r>
              <a:rPr lang="en-US" dirty="0">
                <a:solidFill>
                  <a:schemeClr val="bg1"/>
                </a:solidFill>
                <a:latin typeface="+mj-lt"/>
              </a:rPr>
              <a:t>1907</a:t>
            </a:r>
          </a:p>
        </p:txBody>
      </p:sp>
      <p:sp>
        <p:nvSpPr>
          <p:cNvPr id="18" name="TextBox 17">
            <a:extLst>
              <a:ext uri="{FF2B5EF4-FFF2-40B4-BE49-F238E27FC236}">
                <a16:creationId xmlns:a16="http://schemas.microsoft.com/office/drawing/2014/main" id="{37EC5C77-6B34-324D-B7FF-7F51DCDCA56E}"/>
              </a:ext>
            </a:extLst>
          </p:cNvPr>
          <p:cNvSpPr txBox="1"/>
          <p:nvPr/>
        </p:nvSpPr>
        <p:spPr>
          <a:xfrm>
            <a:off x="8321040" y="352697"/>
            <a:ext cx="3644537" cy="923330"/>
          </a:xfrm>
          <a:prstGeom prst="rect">
            <a:avLst/>
          </a:prstGeom>
          <a:noFill/>
        </p:spPr>
        <p:txBody>
          <a:bodyPr wrap="square" rtlCol="0">
            <a:spAutoFit/>
          </a:bodyPr>
          <a:lstStyle/>
          <a:p>
            <a:pPr algn="ctr"/>
            <a:r>
              <a:rPr lang="en-US" dirty="0">
                <a:solidFill>
                  <a:schemeClr val="bg1"/>
                </a:solidFill>
                <a:latin typeface="+mj-lt"/>
              </a:rPr>
              <a:t>Oskar Kokoschka. </a:t>
            </a:r>
          </a:p>
          <a:p>
            <a:pPr algn="ctr"/>
            <a:r>
              <a:rPr lang="en-US" dirty="0">
                <a:solidFill>
                  <a:schemeClr val="bg1"/>
                </a:solidFill>
                <a:latin typeface="+mj-lt"/>
              </a:rPr>
              <a:t>Self Portrait of a Degenerate Artist. 1937</a:t>
            </a:r>
          </a:p>
        </p:txBody>
      </p:sp>
    </p:spTree>
    <p:extLst>
      <p:ext uri="{BB962C8B-B14F-4D97-AF65-F5344CB8AC3E}">
        <p14:creationId xmlns:p14="http://schemas.microsoft.com/office/powerpoint/2010/main" val="269334347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2809-5657-C447-9C50-32BF2EBF3168}"/>
              </a:ext>
            </a:extLst>
          </p:cNvPr>
          <p:cNvSpPr>
            <a:spLocks noGrp="1"/>
          </p:cNvSpPr>
          <p:nvPr>
            <p:ph type="title"/>
          </p:nvPr>
        </p:nvSpPr>
        <p:spPr>
          <a:xfrm>
            <a:off x="378823" y="5159829"/>
            <a:ext cx="4532812" cy="1149531"/>
          </a:xfrm>
        </p:spPr>
        <p:txBody>
          <a:bodyPr>
            <a:normAutofit fontScale="90000"/>
          </a:bodyPr>
          <a:lstStyle/>
          <a:p>
            <a:pPr algn="r"/>
            <a:r>
              <a:rPr lang="en-US" sz="2400" dirty="0">
                <a:solidFill>
                  <a:schemeClr val="bg1"/>
                </a:solidFill>
              </a:rPr>
              <a:t>Wassily Kandinsky </a:t>
            </a:r>
            <a:br>
              <a:rPr lang="en-US" sz="2400" dirty="0">
                <a:solidFill>
                  <a:schemeClr val="bg1"/>
                </a:solidFill>
              </a:rPr>
            </a:br>
            <a:r>
              <a:rPr lang="en-US" sz="2400" dirty="0">
                <a:solidFill>
                  <a:schemeClr val="bg1"/>
                </a:solidFill>
              </a:rPr>
              <a:t>(1866-1944)</a:t>
            </a:r>
            <a:br>
              <a:rPr lang="en-US" sz="2400" dirty="0">
                <a:solidFill>
                  <a:schemeClr val="bg1"/>
                </a:solidFill>
              </a:rPr>
            </a:br>
            <a:br>
              <a:rPr lang="en-US" sz="2400" dirty="0">
                <a:solidFill>
                  <a:schemeClr val="bg1"/>
                </a:solidFill>
              </a:rPr>
            </a:br>
            <a:r>
              <a:rPr lang="en-US" sz="2400" i="1" dirty="0">
                <a:solidFill>
                  <a:schemeClr val="bg1"/>
                </a:solidFill>
              </a:rPr>
              <a:t>The Blue Rider</a:t>
            </a:r>
            <a:r>
              <a:rPr lang="en-US" sz="2400" dirty="0">
                <a:solidFill>
                  <a:schemeClr val="bg1"/>
                </a:solidFill>
              </a:rPr>
              <a:t> 1903</a:t>
            </a:r>
          </a:p>
        </p:txBody>
      </p:sp>
      <p:pic>
        <p:nvPicPr>
          <p:cNvPr id="5" name="Content Placeholder 4">
            <a:extLst>
              <a:ext uri="{FF2B5EF4-FFF2-40B4-BE49-F238E27FC236}">
                <a16:creationId xmlns:a16="http://schemas.microsoft.com/office/drawing/2014/main" id="{7D6533E2-E72A-CD48-B803-EA1DD2496AD2}"/>
              </a:ext>
            </a:extLst>
          </p:cNvPr>
          <p:cNvPicPr>
            <a:picLocks noGrp="1" noChangeAspect="1"/>
          </p:cNvPicPr>
          <p:nvPr>
            <p:ph idx="1"/>
          </p:nvPr>
        </p:nvPicPr>
        <p:blipFill>
          <a:blip r:embed="rId2"/>
          <a:stretch>
            <a:fillRect/>
          </a:stretch>
        </p:blipFill>
        <p:spPr>
          <a:xfrm>
            <a:off x="5031334" y="117566"/>
            <a:ext cx="7017788" cy="6592912"/>
          </a:xfrm>
        </p:spPr>
      </p:pic>
      <p:sp>
        <p:nvSpPr>
          <p:cNvPr id="6" name="TextBox 5">
            <a:extLst>
              <a:ext uri="{FF2B5EF4-FFF2-40B4-BE49-F238E27FC236}">
                <a16:creationId xmlns:a16="http://schemas.microsoft.com/office/drawing/2014/main" id="{91AD6C45-379A-914F-BA83-BA1F5104AB8F}"/>
              </a:ext>
            </a:extLst>
          </p:cNvPr>
          <p:cNvSpPr txBox="1"/>
          <p:nvPr/>
        </p:nvSpPr>
        <p:spPr>
          <a:xfrm>
            <a:off x="0" y="600891"/>
            <a:ext cx="5031334" cy="1323439"/>
          </a:xfrm>
          <a:prstGeom prst="rect">
            <a:avLst/>
          </a:prstGeom>
          <a:noFill/>
        </p:spPr>
        <p:txBody>
          <a:bodyPr wrap="square" rtlCol="0">
            <a:spAutoFit/>
          </a:bodyPr>
          <a:lstStyle/>
          <a:p>
            <a:r>
              <a:rPr lang="en-US" sz="4000" dirty="0">
                <a:solidFill>
                  <a:schemeClr val="bg1"/>
                </a:solidFill>
              </a:rPr>
              <a:t>Der </a:t>
            </a:r>
            <a:r>
              <a:rPr lang="en-US" sz="4000" dirty="0" err="1">
                <a:solidFill>
                  <a:schemeClr val="bg1"/>
                </a:solidFill>
              </a:rPr>
              <a:t>Blaue</a:t>
            </a:r>
            <a:r>
              <a:rPr lang="en-US" sz="4000" dirty="0">
                <a:solidFill>
                  <a:schemeClr val="bg1"/>
                </a:solidFill>
              </a:rPr>
              <a:t> Reiter. </a:t>
            </a:r>
          </a:p>
          <a:p>
            <a:r>
              <a:rPr lang="en-US" sz="4000" dirty="0">
                <a:solidFill>
                  <a:schemeClr val="bg1"/>
                </a:solidFill>
              </a:rPr>
              <a:t>(The Blue Rider)</a:t>
            </a:r>
          </a:p>
        </p:txBody>
      </p:sp>
    </p:spTree>
    <p:extLst>
      <p:ext uri="{BB962C8B-B14F-4D97-AF65-F5344CB8AC3E}">
        <p14:creationId xmlns:p14="http://schemas.microsoft.com/office/powerpoint/2010/main" val="27222995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4DAA1-4202-AD4D-A262-738C885200D1}"/>
              </a:ext>
            </a:extLst>
          </p:cNvPr>
          <p:cNvSpPr>
            <a:spLocks noGrp="1"/>
          </p:cNvSpPr>
          <p:nvPr>
            <p:ph type="title"/>
          </p:nvPr>
        </p:nvSpPr>
        <p:spPr>
          <a:xfrm>
            <a:off x="1" y="365125"/>
            <a:ext cx="3435530" cy="3814989"/>
          </a:xfrm>
        </p:spPr>
        <p:txBody>
          <a:bodyPr>
            <a:normAutofit/>
          </a:bodyPr>
          <a:lstStyle/>
          <a:p>
            <a:pPr algn="ctr"/>
            <a:r>
              <a:rPr lang="en-US" sz="2800" dirty="0">
                <a:solidFill>
                  <a:schemeClr val="bg1"/>
                </a:solidFill>
              </a:rPr>
              <a:t>Alexei von </a:t>
            </a:r>
            <a:r>
              <a:rPr lang="en-US" sz="2800" dirty="0" err="1">
                <a:solidFill>
                  <a:schemeClr val="bg1"/>
                </a:solidFill>
              </a:rPr>
              <a:t>Jawlensky</a:t>
            </a:r>
            <a:r>
              <a:rPr lang="en-US" sz="2800" i="1" dirty="0">
                <a:solidFill>
                  <a:schemeClr val="bg1"/>
                </a:solidFill>
              </a:rPr>
              <a:t> Solitude </a:t>
            </a:r>
            <a:br>
              <a:rPr lang="en-US" sz="2800" i="1" dirty="0">
                <a:solidFill>
                  <a:schemeClr val="bg1"/>
                </a:solidFill>
              </a:rPr>
            </a:br>
            <a:r>
              <a:rPr lang="en-US" sz="2000" dirty="0">
                <a:solidFill>
                  <a:schemeClr val="bg1"/>
                </a:solidFill>
              </a:rPr>
              <a:t>1912</a:t>
            </a:r>
            <a:br>
              <a:rPr lang="en-US" sz="2000" dirty="0">
                <a:solidFill>
                  <a:schemeClr val="bg1"/>
                </a:solidFill>
              </a:rPr>
            </a:br>
            <a:endParaRPr lang="en-US" sz="2000" dirty="0">
              <a:solidFill>
                <a:schemeClr val="bg1"/>
              </a:solidFill>
            </a:endParaRPr>
          </a:p>
        </p:txBody>
      </p:sp>
      <p:pic>
        <p:nvPicPr>
          <p:cNvPr id="9" name="Content Placeholder 8">
            <a:extLst>
              <a:ext uri="{FF2B5EF4-FFF2-40B4-BE49-F238E27FC236}">
                <a16:creationId xmlns:a16="http://schemas.microsoft.com/office/drawing/2014/main" id="{0BE21CED-EDBB-1A43-8ACF-CB1CFE91912A}"/>
              </a:ext>
            </a:extLst>
          </p:cNvPr>
          <p:cNvPicPr>
            <a:picLocks noGrp="1" noChangeAspect="1"/>
          </p:cNvPicPr>
          <p:nvPr>
            <p:ph idx="1"/>
          </p:nvPr>
        </p:nvPicPr>
        <p:blipFill>
          <a:blip r:embed="rId2"/>
          <a:stretch>
            <a:fillRect/>
          </a:stretch>
        </p:blipFill>
        <p:spPr>
          <a:xfrm>
            <a:off x="3554179" y="365125"/>
            <a:ext cx="8454941" cy="6179366"/>
          </a:xfrm>
        </p:spPr>
      </p:pic>
      <p:sp>
        <p:nvSpPr>
          <p:cNvPr id="10" name="TextBox 9">
            <a:extLst>
              <a:ext uri="{FF2B5EF4-FFF2-40B4-BE49-F238E27FC236}">
                <a16:creationId xmlns:a16="http://schemas.microsoft.com/office/drawing/2014/main" id="{4BD5CE20-13FC-1640-B72F-5CD6349EE536}"/>
              </a:ext>
            </a:extLst>
          </p:cNvPr>
          <p:cNvSpPr txBox="1"/>
          <p:nvPr/>
        </p:nvSpPr>
        <p:spPr>
          <a:xfrm>
            <a:off x="91440" y="3226525"/>
            <a:ext cx="3344091" cy="2308324"/>
          </a:xfrm>
          <a:prstGeom prst="rect">
            <a:avLst/>
          </a:prstGeom>
          <a:noFill/>
        </p:spPr>
        <p:txBody>
          <a:bodyPr wrap="square" rtlCol="0">
            <a:spAutoFit/>
          </a:bodyPr>
          <a:lstStyle/>
          <a:p>
            <a:endParaRPr lang="en-GB" i="1" dirty="0"/>
          </a:p>
          <a:p>
            <a:endParaRPr lang="en-GB" i="1" dirty="0"/>
          </a:p>
          <a:p>
            <a:endParaRPr lang="en-GB" i="1" dirty="0"/>
          </a:p>
          <a:p>
            <a:endParaRPr lang="en-GB" i="1" dirty="0"/>
          </a:p>
          <a:p>
            <a:endParaRPr lang="en-GB" i="1" dirty="0"/>
          </a:p>
          <a:p>
            <a:r>
              <a:rPr lang="en-GB" i="1" dirty="0">
                <a:solidFill>
                  <a:schemeClr val="bg1"/>
                </a:solidFill>
              </a:rPr>
              <a:t>The artist only utters what he has in himself, not what he sees with his eyes.</a:t>
            </a:r>
            <a:endParaRPr lang="en-US" i="1" dirty="0">
              <a:solidFill>
                <a:schemeClr val="bg1"/>
              </a:solidFill>
            </a:endParaRPr>
          </a:p>
        </p:txBody>
      </p:sp>
    </p:spTree>
    <p:extLst>
      <p:ext uri="{BB962C8B-B14F-4D97-AF65-F5344CB8AC3E}">
        <p14:creationId xmlns:p14="http://schemas.microsoft.com/office/powerpoint/2010/main" val="28295909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3C84-4CEA-ED48-8937-CCCF3E4FF06D}"/>
              </a:ext>
            </a:extLst>
          </p:cNvPr>
          <p:cNvSpPr>
            <a:spLocks noGrp="1"/>
          </p:cNvSpPr>
          <p:nvPr>
            <p:ph type="title"/>
          </p:nvPr>
        </p:nvSpPr>
        <p:spPr>
          <a:xfrm>
            <a:off x="191582" y="973182"/>
            <a:ext cx="3100258" cy="3899264"/>
          </a:xfrm>
        </p:spPr>
        <p:txBody>
          <a:bodyPr>
            <a:normAutofit/>
          </a:bodyPr>
          <a:lstStyle/>
          <a:p>
            <a:r>
              <a:rPr lang="en-US" sz="2800" dirty="0">
                <a:solidFill>
                  <a:schemeClr val="bg1"/>
                </a:solidFill>
              </a:rPr>
              <a:t>Franz Marc </a:t>
            </a:r>
            <a:br>
              <a:rPr lang="en-US" sz="2800" dirty="0">
                <a:solidFill>
                  <a:schemeClr val="bg1"/>
                </a:solidFill>
              </a:rPr>
            </a:br>
            <a:r>
              <a:rPr lang="en-US" sz="2000" dirty="0">
                <a:solidFill>
                  <a:schemeClr val="bg1"/>
                </a:solidFill>
              </a:rPr>
              <a:t>(1880-1916). </a:t>
            </a:r>
            <a:br>
              <a:rPr lang="en-US" sz="2000" dirty="0">
                <a:solidFill>
                  <a:schemeClr val="bg1"/>
                </a:solidFill>
              </a:rPr>
            </a:br>
            <a:r>
              <a:rPr lang="en-US" sz="2800" i="1" dirty="0">
                <a:solidFill>
                  <a:schemeClr val="bg1"/>
                </a:solidFill>
              </a:rPr>
              <a:t>Blue Horses. </a:t>
            </a:r>
            <a:r>
              <a:rPr lang="en-US" sz="2000" dirty="0">
                <a:solidFill>
                  <a:schemeClr val="bg1"/>
                </a:solidFill>
              </a:rPr>
              <a:t>1911</a:t>
            </a:r>
          </a:p>
        </p:txBody>
      </p:sp>
      <p:pic>
        <p:nvPicPr>
          <p:cNvPr id="5" name="Content Placeholder 4">
            <a:extLst>
              <a:ext uri="{FF2B5EF4-FFF2-40B4-BE49-F238E27FC236}">
                <a16:creationId xmlns:a16="http://schemas.microsoft.com/office/drawing/2014/main" id="{C184F69E-3970-2041-84E1-D34EDBFA6776}"/>
              </a:ext>
            </a:extLst>
          </p:cNvPr>
          <p:cNvPicPr>
            <a:picLocks noGrp="1" noChangeAspect="1"/>
          </p:cNvPicPr>
          <p:nvPr>
            <p:ph idx="1"/>
          </p:nvPr>
        </p:nvPicPr>
        <p:blipFill>
          <a:blip r:embed="rId2"/>
          <a:stretch>
            <a:fillRect/>
          </a:stretch>
        </p:blipFill>
        <p:spPr>
          <a:xfrm>
            <a:off x="3101878" y="885008"/>
            <a:ext cx="8898540" cy="5087984"/>
          </a:xfrm>
        </p:spPr>
      </p:pic>
    </p:spTree>
    <p:extLst>
      <p:ext uri="{BB962C8B-B14F-4D97-AF65-F5344CB8AC3E}">
        <p14:creationId xmlns:p14="http://schemas.microsoft.com/office/powerpoint/2010/main" val="18364114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6F16-7F4F-254F-87D9-F1709072A8E7}"/>
              </a:ext>
            </a:extLst>
          </p:cNvPr>
          <p:cNvSpPr>
            <a:spLocks noGrp="1"/>
          </p:cNvSpPr>
          <p:nvPr>
            <p:ph type="title"/>
          </p:nvPr>
        </p:nvSpPr>
        <p:spPr>
          <a:xfrm>
            <a:off x="-1" y="365125"/>
            <a:ext cx="3802301" cy="3945618"/>
          </a:xfrm>
        </p:spPr>
        <p:txBody>
          <a:bodyPr>
            <a:normAutofit/>
          </a:bodyPr>
          <a:lstStyle/>
          <a:p>
            <a:r>
              <a:rPr lang="en-US" sz="2800" dirty="0">
                <a:solidFill>
                  <a:schemeClr val="bg1"/>
                </a:solidFill>
              </a:rPr>
              <a:t>Wassily Kandinsky. </a:t>
            </a:r>
            <a:br>
              <a:rPr lang="en-US" sz="2800" dirty="0">
                <a:solidFill>
                  <a:schemeClr val="bg1"/>
                </a:solidFill>
              </a:rPr>
            </a:br>
            <a:r>
              <a:rPr lang="en-US" sz="2800" i="1" dirty="0">
                <a:solidFill>
                  <a:schemeClr val="bg1"/>
                </a:solidFill>
              </a:rPr>
              <a:t>Landscape near </a:t>
            </a:r>
            <a:r>
              <a:rPr lang="en-US" sz="2800" i="1" dirty="0" err="1">
                <a:solidFill>
                  <a:schemeClr val="bg1"/>
                </a:solidFill>
              </a:rPr>
              <a:t>Murnau</a:t>
            </a:r>
            <a:r>
              <a:rPr lang="en-US" sz="2800" i="1" dirty="0">
                <a:solidFill>
                  <a:schemeClr val="bg1"/>
                </a:solidFill>
              </a:rPr>
              <a:t> with Locomotive </a:t>
            </a:r>
            <a:br>
              <a:rPr lang="en-US" sz="2800" i="1" dirty="0">
                <a:solidFill>
                  <a:schemeClr val="bg1"/>
                </a:solidFill>
              </a:rPr>
            </a:br>
            <a:r>
              <a:rPr lang="en-US" sz="2000" dirty="0">
                <a:solidFill>
                  <a:schemeClr val="bg1"/>
                </a:solidFill>
              </a:rPr>
              <a:t>1909</a:t>
            </a:r>
          </a:p>
        </p:txBody>
      </p:sp>
      <p:pic>
        <p:nvPicPr>
          <p:cNvPr id="5" name="Content Placeholder 4">
            <a:extLst>
              <a:ext uri="{FF2B5EF4-FFF2-40B4-BE49-F238E27FC236}">
                <a16:creationId xmlns:a16="http://schemas.microsoft.com/office/drawing/2014/main" id="{B36320F8-378B-5449-BDD6-B457BD24C79A}"/>
              </a:ext>
            </a:extLst>
          </p:cNvPr>
          <p:cNvPicPr>
            <a:picLocks noGrp="1" noChangeAspect="1"/>
          </p:cNvPicPr>
          <p:nvPr>
            <p:ph idx="1"/>
          </p:nvPr>
        </p:nvPicPr>
        <p:blipFill>
          <a:blip r:embed="rId2"/>
          <a:stretch>
            <a:fillRect/>
          </a:stretch>
        </p:blipFill>
        <p:spPr>
          <a:xfrm>
            <a:off x="3802301" y="365125"/>
            <a:ext cx="8076189" cy="6098916"/>
          </a:xfrm>
        </p:spPr>
      </p:pic>
    </p:spTree>
    <p:extLst>
      <p:ext uri="{BB962C8B-B14F-4D97-AF65-F5344CB8AC3E}">
        <p14:creationId xmlns:p14="http://schemas.microsoft.com/office/powerpoint/2010/main" val="27630970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48CA34E-D510-244C-BCAD-D2C6B86D3133}"/>
              </a:ext>
            </a:extLst>
          </p:cNvPr>
          <p:cNvPicPr>
            <a:picLocks noGrp="1" noChangeAspect="1"/>
          </p:cNvPicPr>
          <p:nvPr>
            <p:ph idx="1"/>
          </p:nvPr>
        </p:nvPicPr>
        <p:blipFill rotWithShape="1">
          <a:blip r:embed="rId2"/>
          <a:srcRect b="1906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9A8F7F-8372-784D-AC8F-A9E2D584A812}"/>
              </a:ext>
            </a:extLst>
          </p:cNvPr>
          <p:cNvSpPr>
            <a:spLocks noGrp="1"/>
          </p:cNvSpPr>
          <p:nvPr>
            <p:ph type="title"/>
          </p:nvPr>
        </p:nvSpPr>
        <p:spPr>
          <a:xfrm>
            <a:off x="444137" y="5317240"/>
            <a:ext cx="11290663" cy="739454"/>
          </a:xfrm>
        </p:spPr>
        <p:txBody>
          <a:bodyPr vert="horz" lIns="91440" tIns="45720" rIns="91440" bIns="45720" rtlCol="0" anchor="ctr">
            <a:normAutofit/>
          </a:bodyPr>
          <a:lstStyle/>
          <a:p>
            <a:pPr algn="ctr"/>
            <a:r>
              <a:rPr lang="en-US" sz="3600" dirty="0">
                <a:solidFill>
                  <a:schemeClr val="tx1">
                    <a:lumMod val="85000"/>
                    <a:lumOff val="15000"/>
                  </a:schemeClr>
                </a:solidFill>
              </a:rPr>
              <a:t>Wassily Kandinsky </a:t>
            </a:r>
            <a:r>
              <a:rPr lang="en-US" sz="3600" i="1" dirty="0">
                <a:solidFill>
                  <a:schemeClr val="tx1">
                    <a:lumMod val="85000"/>
                    <a:lumOff val="15000"/>
                  </a:schemeClr>
                </a:solidFill>
              </a:rPr>
              <a:t>Composition V </a:t>
            </a:r>
            <a:r>
              <a:rPr lang="en-US" sz="3600" dirty="0">
                <a:solidFill>
                  <a:schemeClr val="tx1">
                    <a:lumMod val="85000"/>
                    <a:lumOff val="15000"/>
                  </a:schemeClr>
                </a:solidFill>
              </a:rPr>
              <a:t>1911</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9988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A6E447D-1B8A-B34C-B509-8788C598E087}"/>
              </a:ext>
            </a:extLst>
          </p:cNvPr>
          <p:cNvPicPr>
            <a:picLocks noGrp="1" noChangeAspect="1"/>
          </p:cNvPicPr>
          <p:nvPr>
            <p:ph idx="1"/>
          </p:nvPr>
        </p:nvPicPr>
        <p:blipFill rotWithShape="1">
          <a:blip r:embed="rId2"/>
          <a:srcRect b="15730"/>
          <a:stretch/>
        </p:blipFill>
        <p:spPr>
          <a:xfrm>
            <a:off x="20" y="10"/>
            <a:ext cx="12191980" cy="6857990"/>
          </a:xfrm>
          <a:prstGeom prst="rect">
            <a:avLst/>
          </a:prstGeom>
        </p:spPr>
      </p:pic>
      <p:sp>
        <p:nvSpPr>
          <p:cNvPr id="6" name="TextBox 5">
            <a:extLst>
              <a:ext uri="{FF2B5EF4-FFF2-40B4-BE49-F238E27FC236}">
                <a16:creationId xmlns:a16="http://schemas.microsoft.com/office/drawing/2014/main" id="{CBE55171-678E-A942-9AD3-727D3E0AEF1E}"/>
              </a:ext>
            </a:extLst>
          </p:cNvPr>
          <p:cNvSpPr txBox="1"/>
          <p:nvPr/>
        </p:nvSpPr>
        <p:spPr>
          <a:xfrm>
            <a:off x="0" y="195943"/>
            <a:ext cx="4650377" cy="646331"/>
          </a:xfrm>
          <a:prstGeom prst="rect">
            <a:avLst/>
          </a:prstGeom>
          <a:noFill/>
          <a:effectLst>
            <a:outerShdw sx="1000" sy="1000" algn="ctr" rotWithShape="0">
              <a:srgbClr val="000000"/>
            </a:outerShdw>
          </a:effectLst>
        </p:spPr>
        <p:txBody>
          <a:bodyPr wrap="square" rtlCol="0">
            <a:spAutoFit/>
          </a:bodyPr>
          <a:lstStyle/>
          <a:p>
            <a:r>
              <a:rPr lang="en-US" sz="3600" b="1" i="1" dirty="0">
                <a:solidFill>
                  <a:schemeClr val="bg1"/>
                </a:solidFill>
              </a:rPr>
              <a:t>Composition VII. </a:t>
            </a:r>
            <a:r>
              <a:rPr lang="en-US" sz="3600" b="1" dirty="0">
                <a:solidFill>
                  <a:schemeClr val="bg1"/>
                </a:solidFill>
              </a:rPr>
              <a:t>1913</a:t>
            </a:r>
          </a:p>
        </p:txBody>
      </p:sp>
    </p:spTree>
    <p:extLst>
      <p:ext uri="{BB962C8B-B14F-4D97-AF65-F5344CB8AC3E}">
        <p14:creationId xmlns:p14="http://schemas.microsoft.com/office/powerpoint/2010/main" val="41631462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B601076-67A8-5A43-81D1-D532DA3E0CA3}"/>
              </a:ext>
            </a:extLst>
          </p:cNvPr>
          <p:cNvPicPr>
            <a:picLocks noGrp="1" noChangeAspect="1"/>
          </p:cNvPicPr>
          <p:nvPr>
            <p:ph idx="1"/>
          </p:nvPr>
        </p:nvPicPr>
        <p:blipFill rotWithShape="1">
          <a:blip r:embed="rId2"/>
          <a:srcRect r="2708"/>
          <a:stretch/>
        </p:blipFill>
        <p:spPr>
          <a:xfrm>
            <a:off x="20" y="10"/>
            <a:ext cx="4637226" cy="6857990"/>
          </a:xfrm>
          <a:prstGeom prst="rect">
            <a:avLst/>
          </a:prstGeom>
        </p:spPr>
      </p:pic>
      <p:sp>
        <p:nvSpPr>
          <p:cNvPr id="10" name="Rectangle 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1801B-29B8-9649-AA5E-AAA86419D21E}"/>
              </a:ext>
            </a:extLst>
          </p:cNvPr>
          <p:cNvSpPr>
            <a:spLocks noGrp="1"/>
          </p:cNvSpPr>
          <p:nvPr>
            <p:ph type="title"/>
          </p:nvPr>
        </p:nvSpPr>
        <p:spPr>
          <a:xfrm>
            <a:off x="5277328" y="640082"/>
            <a:ext cx="6274591" cy="3351602"/>
          </a:xfrm>
        </p:spPr>
        <p:txBody>
          <a:bodyPr vert="horz" lIns="91440" tIns="45720" rIns="91440" bIns="45720" rtlCol="0" anchor="b">
            <a:normAutofit/>
          </a:bodyPr>
          <a:lstStyle/>
          <a:p>
            <a:pPr algn="ctr"/>
            <a:r>
              <a:rPr lang="en-US" sz="3600" dirty="0">
                <a:solidFill>
                  <a:schemeClr val="bg1"/>
                </a:solidFill>
              </a:rPr>
              <a:t>Wassily Kandinsky </a:t>
            </a:r>
            <a:br>
              <a:rPr lang="en-US" sz="3600" dirty="0">
                <a:solidFill>
                  <a:schemeClr val="bg1"/>
                </a:solidFill>
              </a:rPr>
            </a:br>
            <a:r>
              <a:rPr lang="en-US" sz="3600" i="1" dirty="0">
                <a:solidFill>
                  <a:schemeClr val="bg1"/>
                </a:solidFill>
              </a:rPr>
              <a:t>Upward </a:t>
            </a:r>
            <a:br>
              <a:rPr lang="en-US" sz="3600" dirty="0">
                <a:solidFill>
                  <a:schemeClr val="bg1"/>
                </a:solidFill>
              </a:rPr>
            </a:br>
            <a:r>
              <a:rPr lang="en-US" sz="3600" dirty="0">
                <a:solidFill>
                  <a:schemeClr val="bg1"/>
                </a:solidFill>
              </a:rPr>
              <a:t>1929</a:t>
            </a:r>
          </a:p>
        </p:txBody>
      </p:sp>
    </p:spTree>
    <p:extLst>
      <p:ext uri="{BB962C8B-B14F-4D97-AF65-F5344CB8AC3E}">
        <p14:creationId xmlns:p14="http://schemas.microsoft.com/office/powerpoint/2010/main" val="1918590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693A7B-1D1C-3B42-9684-F5B4148A21E2}"/>
              </a:ext>
            </a:extLst>
          </p:cNvPr>
          <p:cNvPicPr>
            <a:picLocks noChangeAspect="1"/>
          </p:cNvPicPr>
          <p:nvPr/>
        </p:nvPicPr>
        <p:blipFill>
          <a:blip r:embed="rId2"/>
          <a:srcRect/>
          <a:stretch/>
        </p:blipFill>
        <p:spPr>
          <a:xfrm>
            <a:off x="6722518" y="2619282"/>
            <a:ext cx="4587267" cy="3200661"/>
          </a:xfrm>
          <a:prstGeom prst="rect">
            <a:avLst/>
          </a:prstGeom>
        </p:spPr>
      </p:pic>
      <p:pic>
        <p:nvPicPr>
          <p:cNvPr id="5" name="Picture 4">
            <a:extLst>
              <a:ext uri="{FF2B5EF4-FFF2-40B4-BE49-F238E27FC236}">
                <a16:creationId xmlns:a16="http://schemas.microsoft.com/office/drawing/2014/main" id="{AA271BA3-F071-3F4B-BD11-C844B42C4767}"/>
              </a:ext>
            </a:extLst>
          </p:cNvPr>
          <p:cNvPicPr>
            <a:picLocks noChangeAspect="1"/>
          </p:cNvPicPr>
          <p:nvPr/>
        </p:nvPicPr>
        <p:blipFill>
          <a:blip r:embed="rId3"/>
          <a:stretch>
            <a:fillRect/>
          </a:stretch>
        </p:blipFill>
        <p:spPr>
          <a:xfrm>
            <a:off x="276033" y="2238594"/>
            <a:ext cx="5486368" cy="4197071"/>
          </a:xfrm>
          <a:prstGeom prst="rect">
            <a:avLst/>
          </a:prstGeom>
        </p:spPr>
      </p:pic>
      <p:sp>
        <p:nvSpPr>
          <p:cNvPr id="6" name="TextBox 5">
            <a:extLst>
              <a:ext uri="{FF2B5EF4-FFF2-40B4-BE49-F238E27FC236}">
                <a16:creationId xmlns:a16="http://schemas.microsoft.com/office/drawing/2014/main" id="{F9A21587-A269-D948-B9DC-38A4750F68C9}"/>
              </a:ext>
            </a:extLst>
          </p:cNvPr>
          <p:cNvSpPr txBox="1"/>
          <p:nvPr/>
        </p:nvSpPr>
        <p:spPr>
          <a:xfrm>
            <a:off x="1698171" y="209007"/>
            <a:ext cx="3693429" cy="1569660"/>
          </a:xfrm>
          <a:prstGeom prst="rect">
            <a:avLst/>
          </a:prstGeom>
          <a:noFill/>
        </p:spPr>
        <p:txBody>
          <a:bodyPr wrap="square" rtlCol="0">
            <a:spAutoFit/>
          </a:bodyPr>
          <a:lstStyle/>
          <a:p>
            <a:r>
              <a:rPr lang="en-US" sz="3200" dirty="0">
                <a:latin typeface="Gill Sans MT" panose="020B0502020104020203" pitchFamily="34" charset="77"/>
                <a:ea typeface="Bodoni Ornaments" pitchFamily="2" charset="0"/>
                <a:cs typeface="Big Caslon Medium" panose="02000603090000020003" pitchFamily="2" charset="-79"/>
              </a:rPr>
              <a:t>Art </a:t>
            </a:r>
            <a:r>
              <a:rPr lang="en-US" sz="3200" dirty="0" err="1">
                <a:latin typeface="Gill Sans MT" panose="020B0502020104020203" pitchFamily="34" charset="77"/>
                <a:ea typeface="Bodoni Ornaments" pitchFamily="2" charset="0"/>
                <a:cs typeface="Big Caslon Medium" panose="02000603090000020003" pitchFamily="2" charset="-79"/>
              </a:rPr>
              <a:t>Informel</a:t>
            </a:r>
            <a:endParaRPr lang="en-US" sz="3200" dirty="0">
              <a:latin typeface="Gill Sans MT" panose="020B0502020104020203" pitchFamily="34" charset="77"/>
              <a:ea typeface="Bodoni Ornaments" pitchFamily="2" charset="0"/>
              <a:cs typeface="Big Caslon Medium" panose="02000603090000020003" pitchFamily="2" charset="-79"/>
            </a:endParaRPr>
          </a:p>
          <a:p>
            <a:r>
              <a:rPr lang="en-US" sz="3200" dirty="0">
                <a:latin typeface="Gill Sans MT" panose="020B0502020104020203" pitchFamily="34" charset="77"/>
                <a:ea typeface="Bodoni Ornaments" pitchFamily="2" charset="0"/>
                <a:cs typeface="Big Caslon Medium" panose="02000603090000020003" pitchFamily="2" charset="-79"/>
              </a:rPr>
              <a:t>Tachism </a:t>
            </a:r>
          </a:p>
          <a:p>
            <a:r>
              <a:rPr lang="en-US" sz="3200" dirty="0" err="1">
                <a:latin typeface="Gill Sans MT" panose="020B0502020104020203" pitchFamily="34" charset="77"/>
                <a:ea typeface="Bodoni Ornaments" pitchFamily="2" charset="0"/>
                <a:cs typeface="Big Caslon Medium" panose="02000603090000020003" pitchFamily="2" charset="-79"/>
              </a:rPr>
              <a:t>CoBrA</a:t>
            </a:r>
            <a:endParaRPr lang="en-US" sz="3200" dirty="0">
              <a:latin typeface="Gill Sans MT" panose="020B0502020104020203" pitchFamily="34" charset="77"/>
              <a:ea typeface="Bodoni Ornaments" pitchFamily="2" charset="0"/>
              <a:cs typeface="Big Caslon Medium" panose="02000603090000020003" pitchFamily="2" charset="-79"/>
            </a:endParaRPr>
          </a:p>
        </p:txBody>
      </p:sp>
      <p:sp>
        <p:nvSpPr>
          <p:cNvPr id="7" name="TextBox 6">
            <a:extLst>
              <a:ext uri="{FF2B5EF4-FFF2-40B4-BE49-F238E27FC236}">
                <a16:creationId xmlns:a16="http://schemas.microsoft.com/office/drawing/2014/main" id="{EF8AAB88-B6F4-CE43-9C23-9BECCEAE1657}"/>
              </a:ext>
            </a:extLst>
          </p:cNvPr>
          <p:cNvSpPr txBox="1"/>
          <p:nvPr/>
        </p:nvSpPr>
        <p:spPr>
          <a:xfrm>
            <a:off x="6722519" y="5938345"/>
            <a:ext cx="2852555" cy="369332"/>
          </a:xfrm>
          <a:prstGeom prst="rect">
            <a:avLst/>
          </a:prstGeom>
          <a:noFill/>
        </p:spPr>
        <p:txBody>
          <a:bodyPr wrap="square" rtlCol="0">
            <a:spAutoFit/>
          </a:bodyPr>
          <a:lstStyle/>
          <a:p>
            <a:r>
              <a:rPr lang="en-US" dirty="0">
                <a:latin typeface="+mj-lt"/>
              </a:rPr>
              <a:t>Gillian Ayres. </a:t>
            </a:r>
            <a:r>
              <a:rPr lang="en-US" i="1" dirty="0">
                <a:latin typeface="+mj-lt"/>
              </a:rPr>
              <a:t>Brood.</a:t>
            </a:r>
            <a:r>
              <a:rPr lang="en-US" dirty="0">
                <a:latin typeface="+mj-lt"/>
              </a:rPr>
              <a:t> </a:t>
            </a:r>
            <a:r>
              <a:rPr lang="en-US" sz="1400" dirty="0">
                <a:latin typeface="+mj-lt"/>
              </a:rPr>
              <a:t>1962</a:t>
            </a:r>
          </a:p>
        </p:txBody>
      </p:sp>
      <p:sp>
        <p:nvSpPr>
          <p:cNvPr id="8" name="TextBox 7">
            <a:extLst>
              <a:ext uri="{FF2B5EF4-FFF2-40B4-BE49-F238E27FC236}">
                <a16:creationId xmlns:a16="http://schemas.microsoft.com/office/drawing/2014/main" id="{07D7AA4E-0FF8-A54B-80DD-9F36F2DEE75B}"/>
              </a:ext>
            </a:extLst>
          </p:cNvPr>
          <p:cNvSpPr txBox="1"/>
          <p:nvPr/>
        </p:nvSpPr>
        <p:spPr>
          <a:xfrm>
            <a:off x="276033" y="5938345"/>
            <a:ext cx="5291667" cy="923330"/>
          </a:xfrm>
          <a:prstGeom prst="rect">
            <a:avLst/>
          </a:prstGeom>
          <a:noFill/>
        </p:spPr>
        <p:txBody>
          <a:bodyPr wrap="square" rtlCol="0">
            <a:spAutoFit/>
          </a:bodyPr>
          <a:lstStyle/>
          <a:p>
            <a:endParaRPr lang="en-US" dirty="0">
              <a:latin typeface="+mj-lt"/>
            </a:endParaRPr>
          </a:p>
          <a:p>
            <a:endParaRPr lang="en-US" dirty="0">
              <a:latin typeface="+mj-lt"/>
            </a:endParaRPr>
          </a:p>
          <a:p>
            <a:r>
              <a:rPr lang="en-US" dirty="0">
                <a:latin typeface="+mj-lt"/>
              </a:rPr>
              <a:t>Hans Hartung. </a:t>
            </a:r>
            <a:r>
              <a:rPr lang="en-US" i="1" dirty="0">
                <a:latin typeface="+mj-lt"/>
              </a:rPr>
              <a:t>T1935-1</a:t>
            </a:r>
          </a:p>
        </p:txBody>
      </p:sp>
      <p:sp>
        <p:nvSpPr>
          <p:cNvPr id="9" name="TextBox 8">
            <a:extLst>
              <a:ext uri="{FF2B5EF4-FFF2-40B4-BE49-F238E27FC236}">
                <a16:creationId xmlns:a16="http://schemas.microsoft.com/office/drawing/2014/main" id="{15488C64-929F-B74E-A9AA-FFA927775A18}"/>
              </a:ext>
            </a:extLst>
          </p:cNvPr>
          <p:cNvSpPr txBox="1"/>
          <p:nvPr/>
        </p:nvSpPr>
        <p:spPr>
          <a:xfrm>
            <a:off x="6096000" y="561703"/>
            <a:ext cx="5819967" cy="1477328"/>
          </a:xfrm>
          <a:prstGeom prst="rect">
            <a:avLst/>
          </a:prstGeom>
          <a:noFill/>
        </p:spPr>
        <p:txBody>
          <a:bodyPr wrap="square" rtlCol="0">
            <a:spAutoFit/>
          </a:bodyPr>
          <a:lstStyle/>
          <a:p>
            <a:pPr algn="just"/>
            <a:r>
              <a:rPr lang="en-GB" sz="2400" i="1" dirty="0">
                <a:solidFill>
                  <a:srgbClr val="FF0000"/>
                </a:solidFill>
              </a:rPr>
              <a:t>Painting is there to communicate and express our sublime state, our luminous explosion in space. </a:t>
            </a:r>
          </a:p>
          <a:p>
            <a:r>
              <a:rPr lang="en-GB" dirty="0">
                <a:solidFill>
                  <a:srgbClr val="FF0000"/>
                </a:solidFill>
              </a:rPr>
              <a:t>Gillian Ayres. </a:t>
            </a:r>
          </a:p>
        </p:txBody>
      </p:sp>
    </p:spTree>
    <p:extLst>
      <p:ext uri="{BB962C8B-B14F-4D97-AF65-F5344CB8AC3E}">
        <p14:creationId xmlns:p14="http://schemas.microsoft.com/office/powerpoint/2010/main" val="15810187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CA6FF-4619-D044-8C88-0CC3C27F8090}"/>
              </a:ext>
            </a:extLst>
          </p:cNvPr>
          <p:cNvSpPr>
            <a:spLocks noGrp="1"/>
          </p:cNvSpPr>
          <p:nvPr>
            <p:ph type="title"/>
          </p:nvPr>
        </p:nvSpPr>
        <p:spPr>
          <a:xfrm>
            <a:off x="94593" y="375635"/>
            <a:ext cx="5139559" cy="4259427"/>
          </a:xfrm>
        </p:spPr>
        <p:txBody>
          <a:bodyPr>
            <a:normAutofit/>
          </a:bodyPr>
          <a:lstStyle/>
          <a:p>
            <a:r>
              <a:rPr lang="en-US" sz="2800" dirty="0" err="1"/>
              <a:t>Wols</a:t>
            </a:r>
            <a:r>
              <a:rPr lang="en-US" sz="2800" dirty="0"/>
              <a:t>, (Alfred Otto Wolfgang Schulze) </a:t>
            </a:r>
            <a:br>
              <a:rPr lang="en-US" sz="2800" dirty="0"/>
            </a:br>
            <a:r>
              <a:rPr lang="en-US" sz="2800" i="1" dirty="0"/>
              <a:t>It’s All Over The City. </a:t>
            </a:r>
            <a:br>
              <a:rPr lang="en-US" sz="2800" dirty="0"/>
            </a:br>
            <a:r>
              <a:rPr lang="en-US" sz="2000" dirty="0"/>
              <a:t>1947</a:t>
            </a:r>
          </a:p>
        </p:txBody>
      </p:sp>
      <p:pic>
        <p:nvPicPr>
          <p:cNvPr id="5" name="Content Placeholder 4">
            <a:extLst>
              <a:ext uri="{FF2B5EF4-FFF2-40B4-BE49-F238E27FC236}">
                <a16:creationId xmlns:a16="http://schemas.microsoft.com/office/drawing/2014/main" id="{353CA64E-7540-1F4B-B817-E4987381249F}"/>
              </a:ext>
            </a:extLst>
          </p:cNvPr>
          <p:cNvPicPr>
            <a:picLocks noGrp="1" noChangeAspect="1"/>
          </p:cNvPicPr>
          <p:nvPr>
            <p:ph idx="1"/>
          </p:nvPr>
        </p:nvPicPr>
        <p:blipFill>
          <a:blip r:embed="rId2"/>
          <a:srcRect/>
          <a:stretch/>
        </p:blipFill>
        <p:spPr>
          <a:xfrm>
            <a:off x="5409585" y="158531"/>
            <a:ext cx="6526402" cy="6540938"/>
          </a:xfrm>
        </p:spPr>
      </p:pic>
    </p:spTree>
    <p:extLst>
      <p:ext uri="{BB962C8B-B14F-4D97-AF65-F5344CB8AC3E}">
        <p14:creationId xmlns:p14="http://schemas.microsoft.com/office/powerpoint/2010/main" val="32691939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2B8A81-37D7-A640-ADA3-5D5849E512C6}"/>
              </a:ext>
            </a:extLst>
          </p:cNvPr>
          <p:cNvSpPr>
            <a:spLocks noGrp="1"/>
          </p:cNvSpPr>
          <p:nvPr>
            <p:ph type="title"/>
          </p:nvPr>
        </p:nvSpPr>
        <p:spPr>
          <a:xfrm>
            <a:off x="154198" y="220717"/>
            <a:ext cx="11883601" cy="630621"/>
          </a:xfrm>
        </p:spPr>
        <p:txBody>
          <a:bodyPr>
            <a:normAutofit fontScale="90000"/>
          </a:bodyPr>
          <a:lstStyle/>
          <a:p>
            <a:pPr algn="ctr"/>
            <a:r>
              <a:rPr lang="en-US" dirty="0">
                <a:solidFill>
                  <a:schemeClr val="bg1"/>
                </a:solidFill>
              </a:rPr>
              <a:t>Hans Hartung</a:t>
            </a:r>
          </a:p>
        </p:txBody>
      </p:sp>
      <p:sp>
        <p:nvSpPr>
          <p:cNvPr id="5" name="Text Placeholder 4">
            <a:extLst>
              <a:ext uri="{FF2B5EF4-FFF2-40B4-BE49-F238E27FC236}">
                <a16:creationId xmlns:a16="http://schemas.microsoft.com/office/drawing/2014/main" id="{D11C3196-E86B-A44C-9B5B-510E82A11AFD}"/>
              </a:ext>
            </a:extLst>
          </p:cNvPr>
          <p:cNvSpPr>
            <a:spLocks noGrp="1"/>
          </p:cNvSpPr>
          <p:nvPr>
            <p:ph type="body" idx="1"/>
          </p:nvPr>
        </p:nvSpPr>
        <p:spPr>
          <a:xfrm>
            <a:off x="154200" y="851338"/>
            <a:ext cx="5730400" cy="409903"/>
          </a:xfrm>
        </p:spPr>
        <p:txBody>
          <a:bodyPr>
            <a:normAutofit/>
          </a:bodyPr>
          <a:lstStyle/>
          <a:p>
            <a:pPr algn="ctr"/>
            <a:r>
              <a:rPr lang="en-US" sz="2000" b="0" i="1" dirty="0">
                <a:solidFill>
                  <a:schemeClr val="bg1"/>
                </a:solidFill>
              </a:rPr>
              <a:t>L73. </a:t>
            </a:r>
            <a:r>
              <a:rPr lang="en-US" sz="2000" b="0" dirty="0">
                <a:solidFill>
                  <a:schemeClr val="bg1"/>
                </a:solidFill>
              </a:rPr>
              <a:t>1958</a:t>
            </a:r>
          </a:p>
        </p:txBody>
      </p:sp>
      <p:pic>
        <p:nvPicPr>
          <p:cNvPr id="10" name="Content Placeholder 9">
            <a:extLst>
              <a:ext uri="{FF2B5EF4-FFF2-40B4-BE49-F238E27FC236}">
                <a16:creationId xmlns:a16="http://schemas.microsoft.com/office/drawing/2014/main" id="{CD0D3AF1-28DB-EE4C-8C93-484F83BE300D}"/>
              </a:ext>
            </a:extLst>
          </p:cNvPr>
          <p:cNvPicPr>
            <a:picLocks noGrp="1" noChangeAspect="1"/>
          </p:cNvPicPr>
          <p:nvPr>
            <p:ph sz="half" idx="2"/>
          </p:nvPr>
        </p:nvPicPr>
        <p:blipFill>
          <a:blip r:embed="rId2"/>
          <a:stretch>
            <a:fillRect/>
          </a:stretch>
        </p:blipFill>
        <p:spPr>
          <a:xfrm>
            <a:off x="154199" y="1708861"/>
            <a:ext cx="5730401" cy="4297801"/>
          </a:xfrm>
        </p:spPr>
      </p:pic>
      <p:sp>
        <p:nvSpPr>
          <p:cNvPr id="7" name="Text Placeholder 6">
            <a:extLst>
              <a:ext uri="{FF2B5EF4-FFF2-40B4-BE49-F238E27FC236}">
                <a16:creationId xmlns:a16="http://schemas.microsoft.com/office/drawing/2014/main" id="{3E6BBA0A-F2C8-9B46-AC14-D62930F2C284}"/>
              </a:ext>
            </a:extLst>
          </p:cNvPr>
          <p:cNvSpPr>
            <a:spLocks noGrp="1"/>
          </p:cNvSpPr>
          <p:nvPr>
            <p:ph type="body" sz="quarter" idx="3"/>
          </p:nvPr>
        </p:nvSpPr>
        <p:spPr>
          <a:xfrm>
            <a:off x="6307400" y="777766"/>
            <a:ext cx="5730400" cy="483475"/>
          </a:xfrm>
        </p:spPr>
        <p:txBody>
          <a:bodyPr>
            <a:normAutofit/>
          </a:bodyPr>
          <a:lstStyle/>
          <a:p>
            <a:pPr algn="ctr"/>
            <a:r>
              <a:rPr lang="en-US" sz="2000" b="0" i="1" dirty="0">
                <a:solidFill>
                  <a:schemeClr val="bg1"/>
                </a:solidFill>
              </a:rPr>
              <a:t>24. </a:t>
            </a:r>
            <a:r>
              <a:rPr lang="en-US" sz="2000" b="0" dirty="0">
                <a:solidFill>
                  <a:schemeClr val="bg1"/>
                </a:solidFill>
              </a:rPr>
              <a:t>1953. </a:t>
            </a:r>
          </a:p>
        </p:txBody>
      </p:sp>
      <p:pic>
        <p:nvPicPr>
          <p:cNvPr id="12" name="Content Placeholder 11">
            <a:extLst>
              <a:ext uri="{FF2B5EF4-FFF2-40B4-BE49-F238E27FC236}">
                <a16:creationId xmlns:a16="http://schemas.microsoft.com/office/drawing/2014/main" id="{BEBCBB52-D9F2-0F44-82E2-8CCA8E154E0B}"/>
              </a:ext>
            </a:extLst>
          </p:cNvPr>
          <p:cNvPicPr>
            <a:picLocks noGrp="1" noChangeAspect="1"/>
          </p:cNvPicPr>
          <p:nvPr>
            <p:ph sz="quarter" idx="4"/>
          </p:nvPr>
        </p:nvPicPr>
        <p:blipFill>
          <a:blip r:embed="rId3"/>
          <a:stretch>
            <a:fillRect/>
          </a:stretch>
        </p:blipFill>
        <p:spPr>
          <a:xfrm>
            <a:off x="6307400" y="1708860"/>
            <a:ext cx="5730401" cy="4297801"/>
          </a:xfrm>
        </p:spPr>
      </p:pic>
    </p:spTree>
    <p:extLst>
      <p:ext uri="{BB962C8B-B14F-4D97-AF65-F5344CB8AC3E}">
        <p14:creationId xmlns:p14="http://schemas.microsoft.com/office/powerpoint/2010/main" val="144878952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510AC65-9116-9A46-B205-8488E282DD40}"/>
              </a:ext>
            </a:extLst>
          </p:cNvPr>
          <p:cNvPicPr>
            <a:picLocks noChangeAspect="1"/>
          </p:cNvPicPr>
          <p:nvPr/>
        </p:nvPicPr>
        <p:blipFill>
          <a:blip r:embed="rId2"/>
          <a:stretch>
            <a:fillRect/>
          </a:stretch>
        </p:blipFill>
        <p:spPr>
          <a:xfrm>
            <a:off x="966107" y="0"/>
            <a:ext cx="10259786" cy="6839856"/>
          </a:xfrm>
          <a:prstGeom prst="rect">
            <a:avLst/>
          </a:prstGeom>
        </p:spPr>
      </p:pic>
      <p:sp>
        <p:nvSpPr>
          <p:cNvPr id="11" name="TextBox 10">
            <a:extLst>
              <a:ext uri="{FF2B5EF4-FFF2-40B4-BE49-F238E27FC236}">
                <a16:creationId xmlns:a16="http://schemas.microsoft.com/office/drawing/2014/main" id="{FC30E4D2-35EC-9543-92ED-96F0E355AA00}"/>
              </a:ext>
            </a:extLst>
          </p:cNvPr>
          <p:cNvSpPr txBox="1"/>
          <p:nvPr/>
        </p:nvSpPr>
        <p:spPr>
          <a:xfrm>
            <a:off x="1254034" y="1132334"/>
            <a:ext cx="5538652" cy="5693866"/>
          </a:xfrm>
          <a:prstGeom prst="rect">
            <a:avLst/>
          </a:prstGeom>
          <a:noFill/>
        </p:spPr>
        <p:txBody>
          <a:bodyPr wrap="square" rtlCol="0">
            <a:spAutoFit/>
          </a:bodyPr>
          <a:lstStyle/>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r>
              <a:rPr lang="en-US" sz="2800" dirty="0">
                <a:solidFill>
                  <a:schemeClr val="bg1"/>
                </a:solidFill>
              </a:rPr>
              <a:t>Georges Mathieu. </a:t>
            </a:r>
            <a:r>
              <a:rPr lang="en-US" sz="2800" i="1" dirty="0">
                <a:solidFill>
                  <a:schemeClr val="bg1"/>
                </a:solidFill>
              </a:rPr>
              <a:t> Painting. </a:t>
            </a:r>
            <a:r>
              <a:rPr lang="en-US" sz="2800" dirty="0">
                <a:solidFill>
                  <a:schemeClr val="bg1"/>
                </a:solidFill>
              </a:rPr>
              <a:t>1952</a:t>
            </a:r>
          </a:p>
        </p:txBody>
      </p:sp>
    </p:spTree>
    <p:extLst>
      <p:ext uri="{BB962C8B-B14F-4D97-AF65-F5344CB8AC3E}">
        <p14:creationId xmlns:p14="http://schemas.microsoft.com/office/powerpoint/2010/main" val="11174001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03104B-B80D-5948-A250-3788E6255327}"/>
              </a:ext>
            </a:extLst>
          </p:cNvPr>
          <p:cNvPicPr>
            <a:picLocks noChangeAspect="1"/>
          </p:cNvPicPr>
          <p:nvPr/>
        </p:nvPicPr>
        <p:blipFill>
          <a:blip r:embed="rId2"/>
          <a:stretch>
            <a:fillRect/>
          </a:stretch>
        </p:blipFill>
        <p:spPr>
          <a:xfrm>
            <a:off x="1425997" y="3601938"/>
            <a:ext cx="4225701" cy="2905170"/>
          </a:xfrm>
          <a:prstGeom prst="rect">
            <a:avLst/>
          </a:prstGeom>
        </p:spPr>
      </p:pic>
      <p:pic>
        <p:nvPicPr>
          <p:cNvPr id="3" name="Picture 2">
            <a:extLst>
              <a:ext uri="{FF2B5EF4-FFF2-40B4-BE49-F238E27FC236}">
                <a16:creationId xmlns:a16="http://schemas.microsoft.com/office/drawing/2014/main" id="{77DCA1D0-21B7-D54F-B84E-4454F902D06A}"/>
              </a:ext>
            </a:extLst>
          </p:cNvPr>
          <p:cNvPicPr>
            <a:picLocks noChangeAspect="1"/>
          </p:cNvPicPr>
          <p:nvPr/>
        </p:nvPicPr>
        <p:blipFill>
          <a:blip r:embed="rId3"/>
          <a:stretch>
            <a:fillRect/>
          </a:stretch>
        </p:blipFill>
        <p:spPr>
          <a:xfrm>
            <a:off x="817066" y="126170"/>
            <a:ext cx="4151218" cy="2760560"/>
          </a:xfrm>
          <a:prstGeom prst="rect">
            <a:avLst/>
          </a:prstGeom>
        </p:spPr>
      </p:pic>
      <p:sp>
        <p:nvSpPr>
          <p:cNvPr id="12" name="Rectangle 11">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731071B-B568-F045-B451-859A7E762C74}"/>
              </a:ext>
            </a:extLst>
          </p:cNvPr>
          <p:cNvPicPr>
            <a:picLocks noChangeAspect="1"/>
          </p:cNvPicPr>
          <p:nvPr/>
        </p:nvPicPr>
        <p:blipFill>
          <a:blip r:embed="rId4"/>
          <a:stretch>
            <a:fillRect/>
          </a:stretch>
        </p:blipFill>
        <p:spPr>
          <a:xfrm>
            <a:off x="6294120" y="394039"/>
            <a:ext cx="4082022" cy="6069922"/>
          </a:xfrm>
          <a:prstGeom prst="rect">
            <a:avLst/>
          </a:prstGeom>
        </p:spPr>
      </p:pic>
      <p:sp>
        <p:nvSpPr>
          <p:cNvPr id="9" name="TextBox 8">
            <a:extLst>
              <a:ext uri="{FF2B5EF4-FFF2-40B4-BE49-F238E27FC236}">
                <a16:creationId xmlns:a16="http://schemas.microsoft.com/office/drawing/2014/main" id="{2DD4E92F-A5C8-D14E-AFE1-63EB42FCB3D1}"/>
              </a:ext>
            </a:extLst>
          </p:cNvPr>
          <p:cNvSpPr txBox="1"/>
          <p:nvPr/>
        </p:nvSpPr>
        <p:spPr>
          <a:xfrm>
            <a:off x="0" y="3788228"/>
            <a:ext cx="1656939" cy="1200329"/>
          </a:xfrm>
          <a:prstGeom prst="rect">
            <a:avLst/>
          </a:prstGeom>
          <a:noFill/>
        </p:spPr>
        <p:txBody>
          <a:bodyPr wrap="square" rtlCol="0">
            <a:spAutoFit/>
          </a:bodyPr>
          <a:lstStyle/>
          <a:p>
            <a:r>
              <a:rPr lang="en-US" dirty="0">
                <a:latin typeface="+mj-lt"/>
              </a:rPr>
              <a:t>Bram Bogart </a:t>
            </a:r>
            <a:r>
              <a:rPr lang="en-US" i="1" dirty="0">
                <a:latin typeface="+mj-lt"/>
              </a:rPr>
              <a:t>Threatened Cockerel </a:t>
            </a:r>
          </a:p>
          <a:p>
            <a:r>
              <a:rPr lang="en-US" dirty="0">
                <a:latin typeface="+mj-lt"/>
              </a:rPr>
              <a:t>1956</a:t>
            </a:r>
          </a:p>
        </p:txBody>
      </p:sp>
      <p:sp>
        <p:nvSpPr>
          <p:cNvPr id="11" name="TextBox 10">
            <a:extLst>
              <a:ext uri="{FF2B5EF4-FFF2-40B4-BE49-F238E27FC236}">
                <a16:creationId xmlns:a16="http://schemas.microsoft.com/office/drawing/2014/main" id="{815F2301-F098-F34B-8CF1-24A1671279C8}"/>
              </a:ext>
            </a:extLst>
          </p:cNvPr>
          <p:cNvSpPr txBox="1"/>
          <p:nvPr/>
        </p:nvSpPr>
        <p:spPr>
          <a:xfrm>
            <a:off x="817067" y="2886730"/>
            <a:ext cx="4151218" cy="369332"/>
          </a:xfrm>
          <a:prstGeom prst="rect">
            <a:avLst/>
          </a:prstGeom>
          <a:noFill/>
        </p:spPr>
        <p:txBody>
          <a:bodyPr wrap="square" rtlCol="0">
            <a:spAutoFit/>
          </a:bodyPr>
          <a:lstStyle/>
          <a:p>
            <a:r>
              <a:rPr lang="en-US" dirty="0">
                <a:latin typeface="+mj-lt"/>
              </a:rPr>
              <a:t>Asger </a:t>
            </a:r>
            <a:r>
              <a:rPr lang="en-US" dirty="0" err="1">
                <a:latin typeface="+mj-lt"/>
              </a:rPr>
              <a:t>Jorn</a:t>
            </a:r>
            <a:r>
              <a:rPr lang="en-US" dirty="0">
                <a:latin typeface="+mj-lt"/>
              </a:rPr>
              <a:t>. </a:t>
            </a:r>
            <a:r>
              <a:rPr lang="en-US" i="1" dirty="0">
                <a:latin typeface="+mj-lt"/>
              </a:rPr>
              <a:t>Letter to my Son. </a:t>
            </a:r>
            <a:r>
              <a:rPr lang="en-US" dirty="0">
                <a:latin typeface="+mj-lt"/>
              </a:rPr>
              <a:t>1956-7</a:t>
            </a:r>
          </a:p>
        </p:txBody>
      </p:sp>
      <p:sp>
        <p:nvSpPr>
          <p:cNvPr id="13" name="TextBox 12">
            <a:extLst>
              <a:ext uri="{FF2B5EF4-FFF2-40B4-BE49-F238E27FC236}">
                <a16:creationId xmlns:a16="http://schemas.microsoft.com/office/drawing/2014/main" id="{C809EE6E-03E0-EF4B-A745-131A94BC9FC3}"/>
              </a:ext>
            </a:extLst>
          </p:cNvPr>
          <p:cNvSpPr txBox="1"/>
          <p:nvPr/>
        </p:nvSpPr>
        <p:spPr>
          <a:xfrm>
            <a:off x="10528543" y="394039"/>
            <a:ext cx="1515412" cy="923330"/>
          </a:xfrm>
          <a:prstGeom prst="rect">
            <a:avLst/>
          </a:prstGeom>
          <a:noFill/>
        </p:spPr>
        <p:txBody>
          <a:bodyPr wrap="square" rtlCol="0">
            <a:spAutoFit/>
          </a:bodyPr>
          <a:lstStyle/>
          <a:p>
            <a:r>
              <a:rPr lang="en-US" dirty="0">
                <a:latin typeface="+mj-lt"/>
              </a:rPr>
              <a:t>Karel Appel </a:t>
            </a:r>
            <a:r>
              <a:rPr lang="en-US" i="1" dirty="0">
                <a:latin typeface="+mj-lt"/>
              </a:rPr>
              <a:t>Questioning Children </a:t>
            </a:r>
            <a:r>
              <a:rPr lang="en-US" dirty="0">
                <a:latin typeface="+mj-lt"/>
              </a:rPr>
              <a:t>1949</a:t>
            </a:r>
          </a:p>
        </p:txBody>
      </p:sp>
      <p:sp>
        <p:nvSpPr>
          <p:cNvPr id="15" name="TextBox 14">
            <a:extLst>
              <a:ext uri="{FF2B5EF4-FFF2-40B4-BE49-F238E27FC236}">
                <a16:creationId xmlns:a16="http://schemas.microsoft.com/office/drawing/2014/main" id="{FBFB7A87-1B0C-4946-9752-A27261145FFC}"/>
              </a:ext>
            </a:extLst>
          </p:cNvPr>
          <p:cNvSpPr txBox="1"/>
          <p:nvPr/>
        </p:nvSpPr>
        <p:spPr>
          <a:xfrm>
            <a:off x="11018564" y="1776550"/>
            <a:ext cx="881699" cy="4687412"/>
          </a:xfrm>
          <a:prstGeom prst="rect">
            <a:avLst/>
          </a:prstGeom>
          <a:solidFill>
            <a:schemeClr val="tx1">
              <a:lumMod val="75000"/>
              <a:lumOff val="25000"/>
            </a:schemeClr>
          </a:solidFill>
          <a:ln>
            <a:solidFill>
              <a:schemeClr val="tx1"/>
            </a:solidFill>
          </a:ln>
        </p:spPr>
        <p:txBody>
          <a:bodyPr wrap="square" rtlCol="0">
            <a:spAutoFit/>
          </a:bodyPr>
          <a:lstStyle/>
          <a:p>
            <a:r>
              <a:rPr lang="en-US" sz="6000" dirty="0">
                <a:solidFill>
                  <a:schemeClr val="bg1"/>
                </a:solidFill>
              </a:rPr>
              <a:t>C</a:t>
            </a:r>
          </a:p>
          <a:p>
            <a:r>
              <a:rPr lang="en-US" sz="6000" dirty="0">
                <a:solidFill>
                  <a:schemeClr val="bg1"/>
                </a:solidFill>
              </a:rPr>
              <a:t>o</a:t>
            </a:r>
          </a:p>
          <a:p>
            <a:r>
              <a:rPr lang="en-US" sz="6000" dirty="0">
                <a:solidFill>
                  <a:schemeClr val="bg1"/>
                </a:solidFill>
              </a:rPr>
              <a:t>B</a:t>
            </a:r>
          </a:p>
          <a:p>
            <a:r>
              <a:rPr lang="en-US" sz="6000" dirty="0">
                <a:solidFill>
                  <a:schemeClr val="bg1"/>
                </a:solidFill>
              </a:rPr>
              <a:t>r</a:t>
            </a:r>
          </a:p>
          <a:p>
            <a:r>
              <a:rPr lang="en-US" sz="6000" dirty="0">
                <a:solidFill>
                  <a:schemeClr val="bg1"/>
                </a:solidFill>
              </a:rPr>
              <a:t>A</a:t>
            </a:r>
          </a:p>
        </p:txBody>
      </p:sp>
    </p:spTree>
    <p:extLst>
      <p:ext uri="{BB962C8B-B14F-4D97-AF65-F5344CB8AC3E}">
        <p14:creationId xmlns:p14="http://schemas.microsoft.com/office/powerpoint/2010/main" val="28967912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472FC8-4F1B-D249-AC7D-154E9B0EDF60}"/>
              </a:ext>
            </a:extLst>
          </p:cNvPr>
          <p:cNvPicPr>
            <a:picLocks noChangeAspect="1"/>
          </p:cNvPicPr>
          <p:nvPr/>
        </p:nvPicPr>
        <p:blipFill>
          <a:blip r:embed="rId2"/>
          <a:srcRect/>
          <a:stretch/>
        </p:blipFill>
        <p:spPr>
          <a:xfrm>
            <a:off x="1011645" y="2187716"/>
            <a:ext cx="5493657" cy="4098783"/>
          </a:xfrm>
          <a:prstGeom prst="rect">
            <a:avLst/>
          </a:prstGeom>
        </p:spPr>
      </p:pic>
      <p:pic>
        <p:nvPicPr>
          <p:cNvPr id="7" name="Picture 6">
            <a:extLst>
              <a:ext uri="{FF2B5EF4-FFF2-40B4-BE49-F238E27FC236}">
                <a16:creationId xmlns:a16="http://schemas.microsoft.com/office/drawing/2014/main" id="{4E49E5E2-DCDA-0645-BAEB-1FFB89C156B7}"/>
              </a:ext>
            </a:extLst>
          </p:cNvPr>
          <p:cNvPicPr>
            <a:picLocks noChangeAspect="1"/>
          </p:cNvPicPr>
          <p:nvPr/>
        </p:nvPicPr>
        <p:blipFill>
          <a:blip r:embed="rId3"/>
          <a:stretch>
            <a:fillRect/>
          </a:stretch>
        </p:blipFill>
        <p:spPr>
          <a:xfrm>
            <a:off x="7199964" y="635966"/>
            <a:ext cx="4368800" cy="5650533"/>
          </a:xfrm>
          <a:prstGeom prst="rect">
            <a:avLst/>
          </a:prstGeom>
        </p:spPr>
      </p:pic>
      <p:sp>
        <p:nvSpPr>
          <p:cNvPr id="8" name="TextBox 7">
            <a:extLst>
              <a:ext uri="{FF2B5EF4-FFF2-40B4-BE49-F238E27FC236}">
                <a16:creationId xmlns:a16="http://schemas.microsoft.com/office/drawing/2014/main" id="{BD323CE2-CF1C-E340-969A-6BB59172B438}"/>
              </a:ext>
            </a:extLst>
          </p:cNvPr>
          <p:cNvSpPr txBox="1"/>
          <p:nvPr/>
        </p:nvSpPr>
        <p:spPr>
          <a:xfrm>
            <a:off x="222069" y="386835"/>
            <a:ext cx="6701245" cy="1569660"/>
          </a:xfrm>
          <a:prstGeom prst="rect">
            <a:avLst/>
          </a:prstGeom>
          <a:noFill/>
        </p:spPr>
        <p:txBody>
          <a:bodyPr wrap="square" rtlCol="0">
            <a:spAutoFit/>
          </a:bodyPr>
          <a:lstStyle/>
          <a:p>
            <a:r>
              <a:rPr lang="en-US" sz="4800" dirty="0">
                <a:solidFill>
                  <a:schemeClr val="bg1"/>
                </a:solidFill>
                <a:latin typeface="Copperplate" panose="02000504000000020004" pitchFamily="2" charset="77"/>
              </a:rPr>
              <a:t>Abstract Expressionism</a:t>
            </a:r>
          </a:p>
        </p:txBody>
      </p:sp>
    </p:spTree>
    <p:extLst>
      <p:ext uri="{BB962C8B-B14F-4D97-AF65-F5344CB8AC3E}">
        <p14:creationId xmlns:p14="http://schemas.microsoft.com/office/powerpoint/2010/main" val="31196487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998616" y="274638"/>
            <a:ext cx="8212183" cy="1110025"/>
          </a:xfrm>
        </p:spPr>
        <p:txBody>
          <a:bodyPr>
            <a:noAutofit/>
          </a:bodyPr>
          <a:lstStyle/>
          <a:p>
            <a:pPr algn="ctr"/>
            <a:br>
              <a:rPr lang="en-GB" sz="2400" dirty="0">
                <a:latin typeface="Arial" panose="020B0604020202020204" pitchFamily="34" charset="0"/>
                <a:cs typeface="Arial" panose="020B0604020202020204" pitchFamily="34" charset="0"/>
              </a:rPr>
            </a:br>
            <a:r>
              <a:rPr lang="en-GB" sz="2400" dirty="0">
                <a:solidFill>
                  <a:schemeClr val="bg1"/>
                </a:solidFill>
                <a:latin typeface="Arial" panose="020B0604020202020204" pitchFamily="34" charset="0"/>
                <a:cs typeface="Arial" panose="020B0604020202020204" pitchFamily="34" charset="0"/>
              </a:rPr>
              <a:t>Jackson Pollock</a:t>
            </a:r>
            <a:br>
              <a:rPr lang="en-GB" sz="2400" dirty="0">
                <a:solidFill>
                  <a:schemeClr val="bg1"/>
                </a:solidFill>
                <a:latin typeface="Arial" panose="020B0604020202020204" pitchFamily="34" charset="0"/>
                <a:cs typeface="Arial" panose="020B0604020202020204" pitchFamily="34" charset="0"/>
              </a:rPr>
            </a:br>
            <a:r>
              <a:rPr lang="en-GB" sz="2400" i="1" dirty="0">
                <a:solidFill>
                  <a:schemeClr val="bg1"/>
                </a:solidFill>
                <a:latin typeface="Arial" panose="020B0604020202020204" pitchFamily="34" charset="0"/>
                <a:cs typeface="Arial" panose="020B0604020202020204" pitchFamily="34" charset="0"/>
              </a:rPr>
              <a:t>Mural</a:t>
            </a:r>
            <a:br>
              <a:rPr lang="en-GB" sz="2400" dirty="0">
                <a:solidFill>
                  <a:schemeClr val="bg1"/>
                </a:solidFill>
                <a:latin typeface="Arial" panose="020B0604020202020204" pitchFamily="34" charset="0"/>
                <a:cs typeface="Arial" panose="020B0604020202020204" pitchFamily="34" charset="0"/>
              </a:rPr>
            </a:br>
            <a:r>
              <a:rPr lang="en-GB" sz="1800" dirty="0">
                <a:solidFill>
                  <a:schemeClr val="bg1"/>
                </a:solidFill>
                <a:latin typeface="Arial" panose="020B0604020202020204" pitchFamily="34" charset="0"/>
                <a:cs typeface="Arial" panose="020B0604020202020204" pitchFamily="34" charset="0"/>
              </a:rPr>
              <a:t>1943</a:t>
            </a: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412" y="1645920"/>
            <a:ext cx="11935175" cy="4763219"/>
          </a:xfrm>
        </p:spPr>
      </p:pic>
    </p:spTree>
    <p:extLst>
      <p:ext uri="{BB962C8B-B14F-4D97-AF65-F5344CB8AC3E}">
        <p14:creationId xmlns:p14="http://schemas.microsoft.com/office/powerpoint/2010/main" val="318388515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1" y="838200"/>
            <a:ext cx="8216749" cy="5114926"/>
          </a:xfrm>
          <a:prstGeom prst="rect">
            <a:avLst/>
          </a:prstGeom>
        </p:spPr>
      </p:pic>
    </p:spTree>
    <p:extLst>
      <p:ext uri="{BB962C8B-B14F-4D97-AF65-F5344CB8AC3E}">
        <p14:creationId xmlns:p14="http://schemas.microsoft.com/office/powerpoint/2010/main" val="229013443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79" y="162879"/>
            <a:ext cx="11529683" cy="542516"/>
          </a:xfrm>
        </p:spPr>
        <p:txBody>
          <a:bodyPr>
            <a:noAutofit/>
          </a:bodyPr>
          <a:lstStyle/>
          <a:p>
            <a:pPr algn="ctr"/>
            <a:r>
              <a:rPr lang="en-GB" sz="2400" dirty="0">
                <a:latin typeface="Arial" panose="020B0604020202020204" pitchFamily="34" charset="0"/>
                <a:cs typeface="Arial" panose="020B0604020202020204" pitchFamily="34" charset="0"/>
              </a:rPr>
              <a:t>Jackson Pollock. </a:t>
            </a:r>
            <a:r>
              <a:rPr lang="en-GB" sz="2400" i="1" dirty="0">
                <a:latin typeface="Arial" panose="020B0604020202020204" pitchFamily="34" charset="0"/>
                <a:cs typeface="Arial" panose="020B0604020202020204" pitchFamily="34" charset="0"/>
              </a:rPr>
              <a:t>One: Number 31</a:t>
            </a:r>
            <a:r>
              <a:rPr lang="en-GB" sz="2400"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1950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79" y="705395"/>
            <a:ext cx="11529683" cy="5780723"/>
          </a:xfrm>
        </p:spPr>
      </p:pic>
    </p:spTree>
    <p:extLst>
      <p:ext uri="{BB962C8B-B14F-4D97-AF65-F5344CB8AC3E}">
        <p14:creationId xmlns:p14="http://schemas.microsoft.com/office/powerpoint/2010/main" val="29367226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9205549" cy="666841"/>
          </a:xfrm>
        </p:spPr>
        <p:txBody>
          <a:bodyPr>
            <a:noAutofit/>
          </a:bodyPr>
          <a:lstStyle/>
          <a:p>
            <a:pPr algn="ctr"/>
            <a:br>
              <a:rPr lang="en-GB" sz="4000" dirty="0">
                <a:latin typeface="+mn-lt"/>
                <a:cs typeface="Arial" panose="020B0604020202020204" pitchFamily="34" charset="0"/>
              </a:rPr>
            </a:br>
            <a:r>
              <a:rPr lang="en-GB" sz="4000" dirty="0">
                <a:latin typeface="+mn-lt"/>
                <a:cs typeface="Arial" panose="020B0604020202020204" pitchFamily="34" charset="0"/>
              </a:rPr>
              <a:t>Lee Krasner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9376D002-ACF9-1E40-8519-2923BEB3C4FD}"/>
              </a:ext>
            </a:extLst>
          </p:cNvPr>
          <p:cNvSpPr>
            <a:spLocks noGrp="1"/>
          </p:cNvSpPr>
          <p:nvPr>
            <p:ph type="body" idx="1"/>
          </p:nvPr>
        </p:nvSpPr>
        <p:spPr>
          <a:xfrm>
            <a:off x="836612" y="1031966"/>
            <a:ext cx="3612166" cy="649197"/>
          </a:xfrm>
        </p:spPr>
        <p:txBody>
          <a:bodyPr/>
          <a:lstStyle/>
          <a:p>
            <a:pPr algn="ctr"/>
            <a:r>
              <a:rPr lang="en-GB" b="0" i="1" dirty="0">
                <a:latin typeface="+mj-lt"/>
                <a:cs typeface="Arial" panose="020B0604020202020204" pitchFamily="34" charset="0"/>
              </a:rPr>
              <a:t>Composition. </a:t>
            </a:r>
            <a:r>
              <a:rPr lang="en-GB" b="0" dirty="0">
                <a:latin typeface="+mj-lt"/>
                <a:cs typeface="Arial" panose="020B0604020202020204" pitchFamily="34" charset="0"/>
              </a:rPr>
              <a:t>1949</a:t>
            </a:r>
            <a:endParaRPr lang="en-US" b="0" dirty="0">
              <a:latin typeface="+mj-lt"/>
            </a:endParaRPr>
          </a:p>
        </p:txBody>
      </p:sp>
      <p:pic>
        <p:nvPicPr>
          <p:cNvPr id="4"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1" y="1986507"/>
            <a:ext cx="3612166" cy="4725218"/>
          </a:xfrm>
        </p:spPr>
      </p:pic>
      <p:sp>
        <p:nvSpPr>
          <p:cNvPr id="7" name="Text Placeholder 6">
            <a:extLst>
              <a:ext uri="{FF2B5EF4-FFF2-40B4-BE49-F238E27FC236}">
                <a16:creationId xmlns:a16="http://schemas.microsoft.com/office/drawing/2014/main" id="{3D4EE590-ED69-624E-A811-B500412CFEF9}"/>
              </a:ext>
            </a:extLst>
          </p:cNvPr>
          <p:cNvSpPr>
            <a:spLocks noGrp="1"/>
          </p:cNvSpPr>
          <p:nvPr>
            <p:ph type="body" sz="quarter" idx="3"/>
          </p:nvPr>
        </p:nvSpPr>
        <p:spPr>
          <a:xfrm>
            <a:off x="5022113" y="1031966"/>
            <a:ext cx="6330100" cy="649197"/>
          </a:xfrm>
        </p:spPr>
        <p:txBody>
          <a:bodyPr/>
          <a:lstStyle/>
          <a:p>
            <a:pPr algn="ctr"/>
            <a:r>
              <a:rPr lang="en-US" b="0" i="1" dirty="0">
                <a:latin typeface="+mj-lt"/>
              </a:rPr>
              <a:t>Gothic Landscape. </a:t>
            </a:r>
            <a:r>
              <a:rPr lang="en-US" b="0" dirty="0">
                <a:latin typeface="+mj-lt"/>
              </a:rPr>
              <a:t>1961</a:t>
            </a:r>
          </a:p>
        </p:txBody>
      </p:sp>
      <p:pic>
        <p:nvPicPr>
          <p:cNvPr id="10" name="Content Placeholder 9">
            <a:extLst>
              <a:ext uri="{FF2B5EF4-FFF2-40B4-BE49-F238E27FC236}">
                <a16:creationId xmlns:a16="http://schemas.microsoft.com/office/drawing/2014/main" id="{63FFB51E-4E88-9C47-BD0C-6A9038694420}"/>
              </a:ext>
            </a:extLst>
          </p:cNvPr>
          <p:cNvPicPr>
            <a:picLocks noGrp="1" noChangeAspect="1"/>
          </p:cNvPicPr>
          <p:nvPr>
            <p:ph sz="quarter" idx="4"/>
          </p:nvPr>
        </p:nvPicPr>
        <p:blipFill>
          <a:blip r:embed="rId3"/>
          <a:stretch>
            <a:fillRect/>
          </a:stretch>
        </p:blipFill>
        <p:spPr>
          <a:xfrm>
            <a:off x="5022112" y="1986507"/>
            <a:ext cx="6333276" cy="4725218"/>
          </a:xfrm>
        </p:spPr>
      </p:pic>
    </p:spTree>
    <p:extLst>
      <p:ext uri="{BB962C8B-B14F-4D97-AF65-F5344CB8AC3E}">
        <p14:creationId xmlns:p14="http://schemas.microsoft.com/office/powerpoint/2010/main" val="15875691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9005" y="274638"/>
            <a:ext cx="11808824" cy="587511"/>
          </a:xfrm>
        </p:spPr>
        <p:txBody>
          <a:bodyPr>
            <a:noAutofit/>
          </a:bodyPr>
          <a:lstStyle/>
          <a:p>
            <a:pPr algn="ctr"/>
            <a:r>
              <a:rPr lang="en-GB" sz="2800" dirty="0">
                <a:solidFill>
                  <a:schemeClr val="bg1"/>
                </a:solidFill>
                <a:latin typeface="+mn-lt"/>
                <a:cs typeface="Arial" panose="020B0604020202020204" pitchFamily="34" charset="0"/>
              </a:rPr>
              <a:t>Jackson Pollock. </a:t>
            </a:r>
            <a:r>
              <a:rPr lang="en-GB" sz="2800" i="1" dirty="0">
                <a:solidFill>
                  <a:schemeClr val="bg1"/>
                </a:solidFill>
                <a:latin typeface="+mn-lt"/>
                <a:cs typeface="Arial" panose="020B0604020202020204" pitchFamily="34" charset="0"/>
              </a:rPr>
              <a:t>Blue Poles. </a:t>
            </a:r>
            <a:r>
              <a:rPr lang="en-GB" sz="2800" dirty="0">
                <a:solidFill>
                  <a:schemeClr val="bg1"/>
                </a:solidFill>
                <a:latin typeface="+mn-lt"/>
                <a:cs typeface="Arial" panose="020B0604020202020204" pitchFamily="34" charset="0"/>
              </a:rPr>
              <a:t>1952</a:t>
            </a:r>
          </a:p>
        </p:txBody>
      </p:sp>
      <p:pic>
        <p:nvPicPr>
          <p:cNvPr id="7" name="Content Placeholder 6">
            <a:extLst>
              <a:ext uri="{FF2B5EF4-FFF2-40B4-BE49-F238E27FC236}">
                <a16:creationId xmlns:a16="http://schemas.microsoft.com/office/drawing/2014/main" id="{62E84CFA-AFF7-604A-8A54-689318747F14}"/>
              </a:ext>
            </a:extLst>
          </p:cNvPr>
          <p:cNvPicPr>
            <a:picLocks noGrp="1" noChangeAspect="1"/>
          </p:cNvPicPr>
          <p:nvPr>
            <p:ph idx="1"/>
          </p:nvPr>
        </p:nvPicPr>
        <p:blipFill>
          <a:blip r:embed="rId2"/>
          <a:stretch>
            <a:fillRect/>
          </a:stretch>
        </p:blipFill>
        <p:spPr>
          <a:xfrm>
            <a:off x="122001" y="1084218"/>
            <a:ext cx="11852326" cy="5072796"/>
          </a:xfrm>
        </p:spPr>
      </p:pic>
    </p:spTree>
    <p:extLst>
      <p:ext uri="{BB962C8B-B14F-4D97-AF65-F5344CB8AC3E}">
        <p14:creationId xmlns:p14="http://schemas.microsoft.com/office/powerpoint/2010/main" val="242503351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169" y="182880"/>
            <a:ext cx="11361662" cy="666206"/>
          </a:xfrm>
        </p:spPr>
        <p:txBody>
          <a:bodyPr>
            <a:normAutofit fontScale="90000"/>
          </a:bodyPr>
          <a:lstStyle/>
          <a:p>
            <a:pPr algn="ctr"/>
            <a:r>
              <a:rPr lang="en-GB" sz="3600" dirty="0">
                <a:solidFill>
                  <a:schemeClr val="bg1"/>
                </a:solidFill>
                <a:latin typeface="+mn-lt"/>
                <a:cs typeface="Arial" panose="020B0604020202020204" pitchFamily="34" charset="0"/>
              </a:rPr>
              <a:t>Willem de </a:t>
            </a:r>
            <a:r>
              <a:rPr lang="en-GB" sz="3600" dirty="0" err="1">
                <a:solidFill>
                  <a:schemeClr val="bg1"/>
                </a:solidFill>
                <a:latin typeface="+mn-lt"/>
                <a:cs typeface="Arial" panose="020B0604020202020204" pitchFamily="34" charset="0"/>
              </a:rPr>
              <a:t>Kooning</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p:txBody>
      </p:sp>
      <p:sp>
        <p:nvSpPr>
          <p:cNvPr id="5" name="Text Placeholder 4"/>
          <p:cNvSpPr>
            <a:spLocks noGrp="1"/>
          </p:cNvSpPr>
          <p:nvPr>
            <p:ph type="body" idx="1"/>
          </p:nvPr>
        </p:nvSpPr>
        <p:spPr>
          <a:xfrm>
            <a:off x="4650377" y="692331"/>
            <a:ext cx="1369424" cy="988832"/>
          </a:xfrm>
        </p:spPr>
        <p:txBody>
          <a:bodyPr>
            <a:noAutofit/>
          </a:bodyPr>
          <a:lstStyle/>
          <a:p>
            <a:pPr algn="ctr">
              <a:lnSpc>
                <a:spcPct val="110000"/>
              </a:lnSpc>
            </a:pPr>
            <a:r>
              <a:rPr lang="en-GB" sz="1800" b="0" i="1" dirty="0">
                <a:solidFill>
                  <a:schemeClr val="bg1"/>
                </a:solidFill>
                <a:cs typeface="Arial" panose="020B0604020202020204" pitchFamily="34" charset="0"/>
              </a:rPr>
              <a:t>Woman I</a:t>
            </a:r>
            <a:br>
              <a:rPr lang="en-GB" sz="1800" b="0" i="1" dirty="0">
                <a:solidFill>
                  <a:schemeClr val="bg1"/>
                </a:solidFill>
                <a:cs typeface="Arial" panose="020B0604020202020204" pitchFamily="34" charset="0"/>
              </a:rPr>
            </a:br>
            <a:r>
              <a:rPr lang="en-GB" sz="1800" b="0" dirty="0">
                <a:solidFill>
                  <a:schemeClr val="bg1"/>
                </a:solidFill>
                <a:cs typeface="Arial" panose="020B0604020202020204" pitchFamily="34" charset="0"/>
              </a:rPr>
              <a:t>1950</a:t>
            </a:r>
            <a:endParaRPr lang="en-GB" sz="1800" b="0" dirty="0">
              <a:solidFill>
                <a:schemeClr val="bg1"/>
              </a:solidFill>
            </a:endParaRPr>
          </a:p>
        </p:txBody>
      </p:sp>
      <p:pic>
        <p:nvPicPr>
          <p:cNvPr id="4"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15169" y="692331"/>
            <a:ext cx="4374684" cy="5702972"/>
          </a:xfrm>
        </p:spPr>
      </p:pic>
      <p:sp>
        <p:nvSpPr>
          <p:cNvPr id="6" name="Text Placeholder 5"/>
          <p:cNvSpPr>
            <a:spLocks noGrp="1"/>
          </p:cNvSpPr>
          <p:nvPr>
            <p:ph type="body" sz="quarter" idx="3"/>
          </p:nvPr>
        </p:nvSpPr>
        <p:spPr>
          <a:xfrm>
            <a:off x="5630091" y="5512525"/>
            <a:ext cx="1658983" cy="1094133"/>
          </a:xfrm>
        </p:spPr>
        <p:txBody>
          <a:bodyPr>
            <a:noAutofit/>
          </a:bodyPr>
          <a:lstStyle/>
          <a:p>
            <a:pPr algn="ctr"/>
            <a:endParaRPr lang="en-GB" sz="1800" b="0" i="1" dirty="0">
              <a:latin typeface="Arial" panose="020B0604020202020204" pitchFamily="34" charset="0"/>
              <a:cs typeface="Arial" panose="020B0604020202020204" pitchFamily="34" charset="0"/>
            </a:endParaRPr>
          </a:p>
          <a:p>
            <a:pPr algn="ctr"/>
            <a:r>
              <a:rPr lang="en-GB" sz="1800" b="0" i="1" dirty="0">
                <a:solidFill>
                  <a:schemeClr val="bg1"/>
                </a:solidFill>
                <a:cs typeface="Arial" panose="020B0604020202020204" pitchFamily="34" charset="0"/>
              </a:rPr>
              <a:t>Woman V</a:t>
            </a:r>
          </a:p>
          <a:p>
            <a:pPr algn="ctr"/>
            <a:r>
              <a:rPr lang="en-GB" sz="1800" b="0" dirty="0">
                <a:solidFill>
                  <a:schemeClr val="bg1"/>
                </a:solidFill>
                <a:cs typeface="Arial" panose="020B0604020202020204" pitchFamily="34" charset="0"/>
              </a:rPr>
              <a:t>1953</a:t>
            </a:r>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415801" y="647916"/>
            <a:ext cx="4374683" cy="5974684"/>
          </a:xfrm>
        </p:spPr>
      </p:pic>
    </p:spTree>
    <p:extLst>
      <p:ext uri="{BB962C8B-B14F-4D97-AF65-F5344CB8AC3E}">
        <p14:creationId xmlns:p14="http://schemas.microsoft.com/office/powerpoint/2010/main" val="9432562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413069" cy="1325563"/>
          </a:xfrm>
        </p:spPr>
        <p:txBody>
          <a:bodyPr>
            <a:noAutofit/>
          </a:bodyPr>
          <a:lstStyle/>
          <a:p>
            <a:r>
              <a:rPr lang="en-GB" sz="2400" dirty="0">
                <a:solidFill>
                  <a:schemeClr val="bg1"/>
                </a:solidFill>
                <a:cs typeface="Arial" panose="020B0604020202020204" pitchFamily="34" charset="0"/>
              </a:rPr>
              <a:t>Barnett Newman </a:t>
            </a:r>
            <a:br>
              <a:rPr lang="en-GB" sz="2400" dirty="0">
                <a:solidFill>
                  <a:schemeClr val="bg1"/>
                </a:solidFill>
                <a:cs typeface="Arial" panose="020B0604020202020204" pitchFamily="34" charset="0"/>
              </a:rPr>
            </a:br>
            <a:r>
              <a:rPr lang="en-GB" sz="2400" i="1" dirty="0">
                <a:solidFill>
                  <a:schemeClr val="bg1"/>
                </a:solidFill>
                <a:cs typeface="Arial" panose="020B0604020202020204" pitchFamily="34" charset="0"/>
              </a:rPr>
              <a:t>Onement 1</a:t>
            </a:r>
            <a:br>
              <a:rPr lang="en-GB" sz="2400" dirty="0">
                <a:solidFill>
                  <a:schemeClr val="bg1"/>
                </a:solidFill>
                <a:cs typeface="Arial" panose="020B0604020202020204" pitchFamily="34" charset="0"/>
              </a:rPr>
            </a:br>
            <a:r>
              <a:rPr lang="en-GB" sz="1800" dirty="0">
                <a:solidFill>
                  <a:schemeClr val="bg1"/>
                </a:solidFill>
                <a:cs typeface="Arial" panose="020B0604020202020204" pitchFamily="34" charset="0"/>
              </a:rPr>
              <a:t>1948</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3572" y="255978"/>
            <a:ext cx="3672839" cy="6236897"/>
          </a:xfrm>
        </p:spPr>
      </p:pic>
    </p:spTree>
    <p:extLst>
      <p:ext uri="{BB962C8B-B14F-4D97-AF65-F5344CB8AC3E}">
        <p14:creationId xmlns:p14="http://schemas.microsoft.com/office/powerpoint/2010/main" val="7097954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9153" y="213930"/>
            <a:ext cx="11573692" cy="687408"/>
          </a:xfrm>
        </p:spPr>
        <p:txBody>
          <a:bodyPr>
            <a:normAutofit fontScale="90000"/>
          </a:bodyPr>
          <a:lstStyle/>
          <a:p>
            <a:pPr algn="ctr"/>
            <a:br>
              <a:rPr lang="en-GB" sz="2700" dirty="0">
                <a:latin typeface="Arial" panose="020B0604020202020204" pitchFamily="34" charset="0"/>
                <a:cs typeface="Arial" panose="020B0604020202020204" pitchFamily="34" charset="0"/>
              </a:rPr>
            </a:br>
            <a:br>
              <a:rPr lang="en-GB" sz="2700" dirty="0">
                <a:latin typeface="Arial" panose="020B0604020202020204" pitchFamily="34" charset="0"/>
                <a:cs typeface="Arial" panose="020B0604020202020204" pitchFamily="34" charset="0"/>
              </a:rPr>
            </a:br>
            <a:r>
              <a:rPr lang="en-GB" sz="2700" dirty="0">
                <a:latin typeface="Arial" panose="020B0604020202020204" pitchFamily="34" charset="0"/>
                <a:cs typeface="Arial" panose="020B0604020202020204" pitchFamily="34" charset="0"/>
              </a:rPr>
              <a:t>Barnett Newman. </a:t>
            </a:r>
            <a:r>
              <a:rPr lang="en-GB" sz="2700" i="1" dirty="0" err="1">
                <a:latin typeface="Arial" panose="020B0604020202020204" pitchFamily="34" charset="0"/>
                <a:cs typeface="Arial" panose="020B0604020202020204" pitchFamily="34" charset="0"/>
              </a:rPr>
              <a:t>Vir</a:t>
            </a:r>
            <a:r>
              <a:rPr lang="en-GB" sz="2700" i="1" dirty="0">
                <a:latin typeface="Arial" panose="020B0604020202020204" pitchFamily="34" charset="0"/>
                <a:cs typeface="Arial" panose="020B0604020202020204" pitchFamily="34" charset="0"/>
              </a:rPr>
              <a:t> </a:t>
            </a:r>
            <a:r>
              <a:rPr lang="en-GB" sz="2700" i="1" dirty="0" err="1">
                <a:latin typeface="Arial" panose="020B0604020202020204" pitchFamily="34" charset="0"/>
                <a:cs typeface="Arial" panose="020B0604020202020204" pitchFamily="34" charset="0"/>
              </a:rPr>
              <a:t>Heroicus</a:t>
            </a:r>
            <a:r>
              <a:rPr lang="en-GB" sz="2700" i="1" dirty="0">
                <a:latin typeface="Arial" panose="020B0604020202020204" pitchFamily="34" charset="0"/>
                <a:cs typeface="Arial" panose="020B0604020202020204" pitchFamily="34" charset="0"/>
              </a:rPr>
              <a:t> </a:t>
            </a:r>
            <a:r>
              <a:rPr lang="en-GB" sz="2700" i="1" dirty="0" err="1">
                <a:latin typeface="Arial" panose="020B0604020202020204" pitchFamily="34" charset="0"/>
                <a:cs typeface="Arial" panose="020B0604020202020204" pitchFamily="34" charset="0"/>
              </a:rPr>
              <a:t>Sublimis</a:t>
            </a:r>
            <a:r>
              <a:rPr lang="en-GB" sz="2700" i="1"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1950-51</a:t>
            </a:r>
            <a:br>
              <a:rPr lang="en-GB" dirty="0"/>
            </a:b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154" y="1165269"/>
            <a:ext cx="11573692" cy="5217545"/>
          </a:xfrm>
        </p:spPr>
      </p:pic>
    </p:spTree>
    <p:extLst>
      <p:ext uri="{BB962C8B-B14F-4D97-AF65-F5344CB8AC3E}">
        <p14:creationId xmlns:p14="http://schemas.microsoft.com/office/powerpoint/2010/main" val="108421255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3900" y="223468"/>
            <a:ext cx="8204200" cy="944562"/>
          </a:xfrm>
        </p:spPr>
        <p:txBody>
          <a:bodyPr>
            <a:noAutofit/>
          </a:bodyPr>
          <a:lstStyle/>
          <a:p>
            <a:pPr algn="ctr"/>
            <a:r>
              <a:rPr lang="en-GB" sz="2400" dirty="0">
                <a:cs typeface="Arial" panose="020B0604020202020204" pitchFamily="34" charset="0"/>
              </a:rPr>
              <a:t>Barnett Newman</a:t>
            </a:r>
            <a:br>
              <a:rPr lang="en-GB" sz="2400" dirty="0">
                <a:cs typeface="Arial" panose="020B0604020202020204" pitchFamily="34" charset="0"/>
              </a:rPr>
            </a:br>
            <a:r>
              <a:rPr lang="en-GB" sz="2400" i="1" dirty="0">
                <a:cs typeface="Arial" panose="020B0604020202020204" pitchFamily="34" charset="0"/>
              </a:rPr>
              <a:t>Cathedra </a:t>
            </a:r>
            <a:br>
              <a:rPr lang="en-GB" sz="2400" i="1" dirty="0">
                <a:cs typeface="Arial" panose="020B0604020202020204" pitchFamily="34" charset="0"/>
              </a:rPr>
            </a:br>
            <a:r>
              <a:rPr lang="en-GB" sz="1800" dirty="0">
                <a:cs typeface="Arial" panose="020B0604020202020204" pitchFamily="34" charset="0"/>
              </a:rPr>
              <a:t>1951</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816" y="1545617"/>
            <a:ext cx="11874137" cy="5088915"/>
          </a:xfrm>
        </p:spPr>
      </p:pic>
    </p:spTree>
    <p:extLst>
      <p:ext uri="{BB962C8B-B14F-4D97-AF65-F5344CB8AC3E}">
        <p14:creationId xmlns:p14="http://schemas.microsoft.com/office/powerpoint/2010/main" val="28584105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726" y="178601"/>
            <a:ext cx="11794549" cy="892552"/>
          </a:xfrm>
        </p:spPr>
        <p:txBody>
          <a:bodyPr>
            <a:normAutofit fontScale="90000"/>
          </a:bodyPr>
          <a:lstStyle/>
          <a:p>
            <a:pPr algn="ctr"/>
            <a:r>
              <a:rPr lang="en-GB" dirty="0" err="1">
                <a:latin typeface="+mn-lt"/>
                <a:cs typeface="Arial" panose="020B0604020202020204" pitchFamily="34" charset="0"/>
              </a:rPr>
              <a:t>Clyfford</a:t>
            </a:r>
            <a:r>
              <a:rPr lang="en-GB" dirty="0">
                <a:latin typeface="+mn-lt"/>
                <a:cs typeface="Arial" panose="020B0604020202020204" pitchFamily="34" charset="0"/>
              </a:rPr>
              <a:t> Still</a:t>
            </a:r>
            <a:br>
              <a:rPr lang="en-GB" sz="2400" dirty="0">
                <a:latin typeface="Arial" panose="020B0604020202020204" pitchFamily="34" charset="0"/>
                <a:cs typeface="Arial" panose="020B0604020202020204" pitchFamily="34" charset="0"/>
              </a:rPr>
            </a:br>
            <a:endParaRPr lang="en-GB" sz="2400" i="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726" y="1862725"/>
            <a:ext cx="2047998" cy="4525963"/>
          </a:xfrm>
        </p:spPr>
      </p:pic>
      <p:pic>
        <p:nvPicPr>
          <p:cNvPr id="5" name="Picture 4">
            <a:extLst>
              <a:ext uri="{FF2B5EF4-FFF2-40B4-BE49-F238E27FC236}">
                <a16:creationId xmlns:a16="http://schemas.microsoft.com/office/drawing/2014/main" id="{AFA562B3-6716-B647-88BA-70F46EE6CEFF}"/>
              </a:ext>
            </a:extLst>
          </p:cNvPr>
          <p:cNvPicPr>
            <a:picLocks noChangeAspect="1"/>
          </p:cNvPicPr>
          <p:nvPr/>
        </p:nvPicPr>
        <p:blipFill>
          <a:blip r:embed="rId3"/>
          <a:stretch>
            <a:fillRect/>
          </a:stretch>
        </p:blipFill>
        <p:spPr>
          <a:xfrm>
            <a:off x="2606980" y="1371963"/>
            <a:ext cx="3898085" cy="4114074"/>
          </a:xfrm>
          <a:prstGeom prst="rect">
            <a:avLst/>
          </a:prstGeom>
        </p:spPr>
      </p:pic>
      <p:pic>
        <p:nvPicPr>
          <p:cNvPr id="7" name="Picture 6">
            <a:extLst>
              <a:ext uri="{FF2B5EF4-FFF2-40B4-BE49-F238E27FC236}">
                <a16:creationId xmlns:a16="http://schemas.microsoft.com/office/drawing/2014/main" id="{B8AC78DA-A0C1-6344-AC1C-02E6AFC4DCA4}"/>
              </a:ext>
            </a:extLst>
          </p:cNvPr>
          <p:cNvPicPr>
            <a:picLocks noChangeAspect="1"/>
          </p:cNvPicPr>
          <p:nvPr/>
        </p:nvPicPr>
        <p:blipFill>
          <a:blip r:embed="rId4"/>
          <a:stretch>
            <a:fillRect/>
          </a:stretch>
        </p:blipFill>
        <p:spPr>
          <a:xfrm>
            <a:off x="6865321" y="2292939"/>
            <a:ext cx="5127953" cy="3665537"/>
          </a:xfrm>
          <a:prstGeom prst="rect">
            <a:avLst/>
          </a:prstGeom>
        </p:spPr>
      </p:pic>
      <p:sp>
        <p:nvSpPr>
          <p:cNvPr id="8" name="TextBox 7">
            <a:extLst>
              <a:ext uri="{FF2B5EF4-FFF2-40B4-BE49-F238E27FC236}">
                <a16:creationId xmlns:a16="http://schemas.microsoft.com/office/drawing/2014/main" id="{DF23D854-4C46-744A-A486-FEC873A988A3}"/>
              </a:ext>
            </a:extLst>
          </p:cNvPr>
          <p:cNvSpPr txBox="1"/>
          <p:nvPr/>
        </p:nvSpPr>
        <p:spPr>
          <a:xfrm>
            <a:off x="2606980" y="5682343"/>
            <a:ext cx="3898085" cy="892552"/>
          </a:xfrm>
          <a:prstGeom prst="rect">
            <a:avLst/>
          </a:prstGeom>
          <a:noFill/>
        </p:spPr>
        <p:txBody>
          <a:bodyPr wrap="square" rtlCol="0">
            <a:spAutoFit/>
          </a:bodyPr>
          <a:lstStyle/>
          <a:p>
            <a:pPr algn="ctr"/>
            <a:br>
              <a:rPr lang="en-GB" dirty="0">
                <a:latin typeface="+mj-lt"/>
                <a:cs typeface="Arial" panose="020B0604020202020204" pitchFamily="34" charset="0"/>
              </a:rPr>
            </a:br>
            <a:r>
              <a:rPr lang="en-GB" i="1" dirty="0">
                <a:latin typeface="+mj-lt"/>
                <a:cs typeface="Arial" panose="020B0604020202020204" pitchFamily="34" charset="0"/>
              </a:rPr>
              <a:t>Untitled – R- No. 1</a:t>
            </a:r>
            <a:br>
              <a:rPr lang="en-GB" i="1" dirty="0">
                <a:latin typeface="+mj-lt"/>
                <a:cs typeface="Arial" panose="020B0604020202020204" pitchFamily="34" charset="0"/>
              </a:rPr>
            </a:br>
            <a:r>
              <a:rPr lang="en-GB" sz="1600" dirty="0">
                <a:latin typeface="+mj-lt"/>
                <a:cs typeface="Arial" panose="020B0604020202020204" pitchFamily="34" charset="0"/>
              </a:rPr>
              <a:t>1947</a:t>
            </a:r>
            <a:endParaRPr lang="en-US" dirty="0">
              <a:latin typeface="+mj-lt"/>
            </a:endParaRPr>
          </a:p>
        </p:txBody>
      </p:sp>
      <p:sp>
        <p:nvSpPr>
          <p:cNvPr id="9" name="TextBox 8">
            <a:extLst>
              <a:ext uri="{FF2B5EF4-FFF2-40B4-BE49-F238E27FC236}">
                <a16:creationId xmlns:a16="http://schemas.microsoft.com/office/drawing/2014/main" id="{715200DA-26F7-AE4E-9F9D-D74FB8E469D9}"/>
              </a:ext>
            </a:extLst>
          </p:cNvPr>
          <p:cNvSpPr txBox="1"/>
          <p:nvPr/>
        </p:nvSpPr>
        <p:spPr>
          <a:xfrm>
            <a:off x="6865321" y="1071153"/>
            <a:ext cx="5034942" cy="861774"/>
          </a:xfrm>
          <a:prstGeom prst="rect">
            <a:avLst/>
          </a:prstGeom>
          <a:noFill/>
        </p:spPr>
        <p:txBody>
          <a:bodyPr wrap="square" rtlCol="0">
            <a:spAutoFit/>
          </a:bodyPr>
          <a:lstStyle/>
          <a:p>
            <a:pPr algn="ctr"/>
            <a:br>
              <a:rPr lang="en-GB" dirty="0">
                <a:latin typeface="+mj-lt"/>
                <a:cs typeface="Arial" panose="020B0604020202020204" pitchFamily="34" charset="0"/>
              </a:rPr>
            </a:br>
            <a:r>
              <a:rPr lang="en-GB" i="1" dirty="0">
                <a:latin typeface="+mj-lt"/>
                <a:cs typeface="Arial" panose="020B0604020202020204" pitchFamily="34" charset="0"/>
              </a:rPr>
              <a:t>Untitled D No-1</a:t>
            </a:r>
            <a:br>
              <a:rPr lang="en-GB" dirty="0">
                <a:latin typeface="+mj-lt"/>
                <a:cs typeface="Arial" panose="020B0604020202020204" pitchFamily="34" charset="0"/>
              </a:rPr>
            </a:br>
            <a:r>
              <a:rPr lang="en-GB" sz="1400" dirty="0">
                <a:latin typeface="+mj-lt"/>
                <a:cs typeface="Arial" panose="020B0604020202020204" pitchFamily="34" charset="0"/>
              </a:rPr>
              <a:t>1957</a:t>
            </a:r>
            <a:endParaRPr lang="en-US" dirty="0">
              <a:latin typeface="+mj-lt"/>
            </a:endParaRPr>
          </a:p>
        </p:txBody>
      </p:sp>
      <p:sp>
        <p:nvSpPr>
          <p:cNvPr id="10" name="TextBox 9">
            <a:extLst>
              <a:ext uri="{FF2B5EF4-FFF2-40B4-BE49-F238E27FC236}">
                <a16:creationId xmlns:a16="http://schemas.microsoft.com/office/drawing/2014/main" id="{F1345ABD-4BA1-0045-81EB-5D9054430968}"/>
              </a:ext>
            </a:extLst>
          </p:cNvPr>
          <p:cNvSpPr txBox="1"/>
          <p:nvPr/>
        </p:nvSpPr>
        <p:spPr>
          <a:xfrm>
            <a:off x="198725" y="1071153"/>
            <a:ext cx="2047999" cy="369332"/>
          </a:xfrm>
          <a:prstGeom prst="rect">
            <a:avLst/>
          </a:prstGeom>
          <a:noFill/>
        </p:spPr>
        <p:txBody>
          <a:bodyPr wrap="square" rtlCol="0">
            <a:spAutoFit/>
          </a:bodyPr>
          <a:lstStyle/>
          <a:p>
            <a:pPr algn="ctr"/>
            <a:r>
              <a:rPr lang="en-US" i="1" dirty="0"/>
              <a:t>July 1945 R</a:t>
            </a:r>
          </a:p>
        </p:txBody>
      </p:sp>
    </p:spTree>
    <p:extLst>
      <p:ext uri="{BB962C8B-B14F-4D97-AF65-F5344CB8AC3E}">
        <p14:creationId xmlns:p14="http://schemas.microsoft.com/office/powerpoint/2010/main" val="161978064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8822" y="0"/>
            <a:ext cx="8830491" cy="1102624"/>
          </a:xfrm>
        </p:spPr>
        <p:txBody>
          <a:bodyPr>
            <a:noAutofit/>
          </a:bodyPr>
          <a:lstStyle/>
          <a:p>
            <a:r>
              <a:rPr lang="en-GB" sz="5400" dirty="0">
                <a:solidFill>
                  <a:schemeClr val="bg1"/>
                </a:solidFill>
                <a:latin typeface="+mn-lt"/>
                <a:cs typeface="Arial" panose="020B0604020202020204" pitchFamily="34" charset="0"/>
              </a:rPr>
              <a:t>Mark Rothko</a:t>
            </a:r>
            <a:br>
              <a:rPr lang="en-GB" sz="2400" dirty="0">
                <a:latin typeface="Arial" panose="020B060402020202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693" y="1710690"/>
            <a:ext cx="3393326" cy="4202262"/>
          </a:xfrm>
        </p:spPr>
      </p:pic>
      <p:sp>
        <p:nvSpPr>
          <p:cNvPr id="3" name="Rectangle 2">
            <a:extLst>
              <a:ext uri="{FF2B5EF4-FFF2-40B4-BE49-F238E27FC236}">
                <a16:creationId xmlns:a16="http://schemas.microsoft.com/office/drawing/2014/main" id="{E8C667BC-4E15-2244-AE31-14FD041BDB1E}"/>
              </a:ext>
            </a:extLst>
          </p:cNvPr>
          <p:cNvSpPr/>
          <p:nvPr/>
        </p:nvSpPr>
        <p:spPr>
          <a:xfrm>
            <a:off x="537694" y="783771"/>
            <a:ext cx="3393325" cy="677108"/>
          </a:xfrm>
          <a:prstGeom prst="rect">
            <a:avLst/>
          </a:prstGeom>
        </p:spPr>
        <p:txBody>
          <a:bodyPr wrap="square">
            <a:spAutoFit/>
          </a:bodyPr>
          <a:lstStyle/>
          <a:p>
            <a:endParaRPr lang="en-GB" i="1" dirty="0">
              <a:latin typeface="Arial" panose="020B0604020202020204" pitchFamily="34" charset="0"/>
              <a:cs typeface="Arial" panose="020B0604020202020204" pitchFamily="34" charset="0"/>
            </a:endParaRPr>
          </a:p>
          <a:p>
            <a:pPr algn="ctr"/>
            <a:r>
              <a:rPr lang="en-GB" sz="2000" i="1" dirty="0">
                <a:solidFill>
                  <a:schemeClr val="bg1"/>
                </a:solidFill>
                <a:latin typeface="+mj-lt"/>
                <a:cs typeface="Arial" panose="020B0604020202020204" pitchFamily="34" charset="0"/>
              </a:rPr>
              <a:t>Untitled  </a:t>
            </a:r>
            <a:r>
              <a:rPr lang="en-GB" sz="2000" dirty="0">
                <a:solidFill>
                  <a:schemeClr val="bg1"/>
                </a:solidFill>
                <a:latin typeface="+mj-lt"/>
                <a:cs typeface="Arial" panose="020B0604020202020204" pitchFamily="34" charset="0"/>
              </a:rPr>
              <a:t>1949</a:t>
            </a:r>
            <a:endParaRPr lang="en-US" sz="2000" dirty="0">
              <a:solidFill>
                <a:schemeClr val="bg1"/>
              </a:solidFill>
              <a:latin typeface="+mj-lt"/>
            </a:endParaRPr>
          </a:p>
        </p:txBody>
      </p:sp>
      <p:sp>
        <p:nvSpPr>
          <p:cNvPr id="5" name="Rectangle 4">
            <a:extLst>
              <a:ext uri="{FF2B5EF4-FFF2-40B4-BE49-F238E27FC236}">
                <a16:creationId xmlns:a16="http://schemas.microsoft.com/office/drawing/2014/main" id="{D2ABC290-2320-544A-BA67-9BB0DD7C64B1}"/>
              </a:ext>
            </a:extLst>
          </p:cNvPr>
          <p:cNvSpPr/>
          <p:nvPr/>
        </p:nvSpPr>
        <p:spPr>
          <a:xfrm>
            <a:off x="4332813" y="483327"/>
            <a:ext cx="3526373" cy="954107"/>
          </a:xfrm>
          <a:prstGeom prst="rect">
            <a:avLst/>
          </a:prstGeom>
        </p:spPr>
        <p:txBody>
          <a:bodyPr wrap="square">
            <a:spAutoFit/>
          </a:bodyPr>
          <a:lstStyle/>
          <a:p>
            <a:endParaRPr lang="en-GB" i="1" dirty="0">
              <a:latin typeface="Arial" panose="020B0604020202020204" pitchFamily="34" charset="0"/>
              <a:cs typeface="Arial" panose="020B0604020202020204" pitchFamily="34" charset="0"/>
            </a:endParaRPr>
          </a:p>
          <a:p>
            <a:endParaRPr lang="en-GB" i="1" dirty="0">
              <a:latin typeface="+mj-lt"/>
              <a:cs typeface="Arial" panose="020B0604020202020204" pitchFamily="34" charset="0"/>
            </a:endParaRPr>
          </a:p>
          <a:p>
            <a:pPr algn="ctr"/>
            <a:r>
              <a:rPr lang="en-GB" sz="2000" i="1" dirty="0">
                <a:solidFill>
                  <a:schemeClr val="bg1"/>
                </a:solidFill>
                <a:latin typeface="+mj-lt"/>
                <a:cs typeface="Arial" panose="020B0604020202020204" pitchFamily="34" charset="0"/>
              </a:rPr>
              <a:t>Red and Orange </a:t>
            </a:r>
            <a:r>
              <a:rPr lang="en-GB" sz="2000" dirty="0">
                <a:solidFill>
                  <a:schemeClr val="bg1"/>
                </a:solidFill>
                <a:latin typeface="+mj-lt"/>
                <a:cs typeface="Arial" panose="020B0604020202020204" pitchFamily="34" charset="0"/>
              </a:rPr>
              <a:t>1955</a:t>
            </a:r>
            <a:endParaRPr lang="en-US" sz="2000" dirty="0">
              <a:solidFill>
                <a:schemeClr val="bg1"/>
              </a:solidFill>
              <a:latin typeface="+mj-lt"/>
            </a:endParaRPr>
          </a:p>
        </p:txBody>
      </p:sp>
      <p:pic>
        <p:nvPicPr>
          <p:cNvPr id="7" name="Picture 6">
            <a:extLst>
              <a:ext uri="{FF2B5EF4-FFF2-40B4-BE49-F238E27FC236}">
                <a16:creationId xmlns:a16="http://schemas.microsoft.com/office/drawing/2014/main" id="{0DEE1EC2-5D7A-7D4D-9F06-D89E4648B7D2}"/>
              </a:ext>
            </a:extLst>
          </p:cNvPr>
          <p:cNvPicPr>
            <a:picLocks noChangeAspect="1"/>
          </p:cNvPicPr>
          <p:nvPr/>
        </p:nvPicPr>
        <p:blipFill>
          <a:blip r:embed="rId3"/>
          <a:stretch>
            <a:fillRect/>
          </a:stretch>
        </p:blipFill>
        <p:spPr>
          <a:xfrm>
            <a:off x="4332813" y="1710690"/>
            <a:ext cx="3526374" cy="4202262"/>
          </a:xfrm>
          <a:prstGeom prst="rect">
            <a:avLst/>
          </a:prstGeom>
        </p:spPr>
      </p:pic>
      <p:pic>
        <p:nvPicPr>
          <p:cNvPr id="9" name="Picture 8">
            <a:extLst>
              <a:ext uri="{FF2B5EF4-FFF2-40B4-BE49-F238E27FC236}">
                <a16:creationId xmlns:a16="http://schemas.microsoft.com/office/drawing/2014/main" id="{2B84469A-13F5-8749-A6A6-C562194C0C47}"/>
              </a:ext>
            </a:extLst>
          </p:cNvPr>
          <p:cNvPicPr>
            <a:picLocks noChangeAspect="1"/>
          </p:cNvPicPr>
          <p:nvPr/>
        </p:nvPicPr>
        <p:blipFill>
          <a:blip r:embed="rId4"/>
          <a:srcRect/>
          <a:stretch/>
        </p:blipFill>
        <p:spPr>
          <a:xfrm>
            <a:off x="8260981" y="1710690"/>
            <a:ext cx="3300803" cy="4138034"/>
          </a:xfrm>
          <a:prstGeom prst="rect">
            <a:avLst/>
          </a:prstGeom>
        </p:spPr>
      </p:pic>
      <p:sp>
        <p:nvSpPr>
          <p:cNvPr id="10" name="TextBox 9">
            <a:extLst>
              <a:ext uri="{FF2B5EF4-FFF2-40B4-BE49-F238E27FC236}">
                <a16:creationId xmlns:a16="http://schemas.microsoft.com/office/drawing/2014/main" id="{8E9EA07D-7234-354E-83B5-C7394A760BC5}"/>
              </a:ext>
            </a:extLst>
          </p:cNvPr>
          <p:cNvSpPr txBox="1"/>
          <p:nvPr/>
        </p:nvSpPr>
        <p:spPr>
          <a:xfrm>
            <a:off x="8260980" y="783771"/>
            <a:ext cx="3300803" cy="646331"/>
          </a:xfrm>
          <a:prstGeom prst="rect">
            <a:avLst/>
          </a:prstGeom>
          <a:noFill/>
        </p:spPr>
        <p:txBody>
          <a:bodyPr wrap="square" rtlCol="0">
            <a:spAutoFit/>
          </a:bodyPr>
          <a:lstStyle/>
          <a:p>
            <a:pPr algn="ctr"/>
            <a:endParaRPr lang="en-US" dirty="0"/>
          </a:p>
          <a:p>
            <a:pPr algn="ctr"/>
            <a:r>
              <a:rPr lang="en-US" i="1" dirty="0">
                <a:solidFill>
                  <a:schemeClr val="bg1"/>
                </a:solidFill>
                <a:latin typeface="+mj-lt"/>
              </a:rPr>
              <a:t>Untitled Brown and Grey. </a:t>
            </a:r>
            <a:r>
              <a:rPr lang="en-US" dirty="0">
                <a:solidFill>
                  <a:schemeClr val="bg1"/>
                </a:solidFill>
                <a:latin typeface="+mj-lt"/>
              </a:rPr>
              <a:t>1969</a:t>
            </a:r>
          </a:p>
        </p:txBody>
      </p:sp>
    </p:spTree>
    <p:extLst>
      <p:ext uri="{BB962C8B-B14F-4D97-AF65-F5344CB8AC3E}">
        <p14:creationId xmlns:p14="http://schemas.microsoft.com/office/powerpoint/2010/main" val="33445377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6D908-F8CD-7941-BAAC-AD0B65BA131C}"/>
              </a:ext>
            </a:extLst>
          </p:cNvPr>
          <p:cNvPicPr>
            <a:picLocks noChangeAspect="1"/>
          </p:cNvPicPr>
          <p:nvPr/>
        </p:nvPicPr>
        <p:blipFill rotWithShape="1">
          <a:blip r:embed="rId2"/>
          <a:srcRect t="19222" b="9575"/>
          <a:stretch/>
        </p:blipFill>
        <p:spPr>
          <a:xfrm>
            <a:off x="20" y="10"/>
            <a:ext cx="12191980" cy="6857990"/>
          </a:xfrm>
          <a:prstGeom prst="rect">
            <a:avLst/>
          </a:prstGeom>
        </p:spPr>
      </p:pic>
    </p:spTree>
    <p:extLst>
      <p:ext uri="{BB962C8B-B14F-4D97-AF65-F5344CB8AC3E}">
        <p14:creationId xmlns:p14="http://schemas.microsoft.com/office/powerpoint/2010/main" val="1020951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TotalTime>
  <Words>1980</Words>
  <Application>Microsoft Macintosh PowerPoint</Application>
  <PresentationFormat>Widescreen</PresentationFormat>
  <Paragraphs>495</Paragraphs>
  <Slides>151</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151</vt:i4>
      </vt:variant>
    </vt:vector>
  </HeadingPairs>
  <TitlesOfParts>
    <vt:vector size="162" baseType="lpstr">
      <vt:lpstr>HeadLineA</vt:lpstr>
      <vt:lpstr>Aharoni</vt:lpstr>
      <vt:lpstr>Arial</vt:lpstr>
      <vt:lpstr>Britannic Bold</vt:lpstr>
      <vt:lpstr>Calibri</vt:lpstr>
      <vt:lpstr>Calibri Light</vt:lpstr>
      <vt:lpstr>Copperplate</vt:lpstr>
      <vt:lpstr>Gill Sans MT</vt:lpstr>
      <vt:lpstr>Phosphate Inline</vt:lpstr>
      <vt:lpstr>Wide Latin</vt:lpstr>
      <vt:lpstr>Office Theme</vt:lpstr>
      <vt:lpstr>PowerPoint Presentation</vt:lpstr>
      <vt:lpstr>PowerPoint Presentation</vt:lpstr>
      <vt:lpstr>PowerPoint Presentation</vt:lpstr>
      <vt:lpstr>PowerPoint Presentation</vt:lpstr>
      <vt:lpstr>France. 1872.</vt:lpstr>
      <vt:lpstr>Vienna. The beginnings of the modern. </vt:lpstr>
      <vt:lpstr>  Vienna Secession Building.  1897</vt:lpstr>
      <vt:lpstr>PowerPoint Presentation</vt:lpstr>
      <vt:lpstr>Claude Monet. Impression Sunrise  1872</vt:lpstr>
      <vt:lpstr>PowerPoint Presentation</vt:lpstr>
      <vt:lpstr>Water and Shadow </vt:lpstr>
      <vt:lpstr>PowerPoint Presentation</vt:lpstr>
      <vt:lpstr>Camille Pissarro.  Gelée Blanche (Ploughed Field).  1874. </vt:lpstr>
      <vt:lpstr>Claude Monet, Boulevard des Capucines.  1873-74.</vt:lpstr>
      <vt:lpstr>Camille Pissarro.  The Cabbage Field, Pontoise.  1873</vt:lpstr>
      <vt:lpstr>Edgar Degas.  The Laundress. 1873. </vt:lpstr>
      <vt:lpstr>PowerPoint Presentation</vt:lpstr>
      <vt:lpstr>PowerPoint Presentation</vt:lpstr>
      <vt:lpstr>PowerPoint Presentation</vt:lpstr>
      <vt:lpstr>PowerPoint Presentation</vt:lpstr>
      <vt:lpstr>Georges Seurat. Parade de Cirque.  1887-8</vt:lpstr>
      <vt:lpstr>Paul Signac.  Entrance to the Grand Canal, Venice.  1905</vt:lpstr>
      <vt:lpstr>Alfred William Finch. Haystacks. 1889</vt:lpstr>
      <vt:lpstr>  Camille Pissarro. View From my Bedroom Window.  1888</vt:lpstr>
      <vt:lpstr>Post Impressionism </vt:lpstr>
      <vt:lpstr>Paul Cézanne. Studies in line and form.</vt:lpstr>
      <vt:lpstr>Paul Cézanne. Mont St. Victoire. </vt:lpstr>
      <vt:lpstr>Vincent van Gogh. </vt:lpstr>
      <vt:lpstr>Vincent Van Gogh. Wheatfield with Crows. 1890</vt:lpstr>
      <vt:lpstr>Vincent van Gogh The Sower. 1888</vt:lpstr>
      <vt:lpstr>PowerPoint Presentation</vt:lpstr>
      <vt:lpstr>  Post Impressionism. Synthetism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Juan Gris Fantomas 1915</vt:lpstr>
      <vt:lpstr>The breakdown of the image. </vt:lpstr>
      <vt:lpstr>Synthetic Cubism.  The building up of the image. </vt:lpstr>
      <vt:lpstr>PowerPoint Presentation</vt:lpstr>
      <vt:lpstr>PowerPoint Presentation</vt:lpstr>
      <vt:lpstr>Constantin Brancusi Bird in Space 1923-1940</vt:lpstr>
      <vt:lpstr>De Stijl. Neo Plasticism and Elementarism </vt:lpstr>
      <vt:lpstr>Piet Mondrian.  Windmill in Sunlight.  1908</vt:lpstr>
      <vt:lpstr>Piet Mondrian.  Study for Grey Tree. 1911. - Grey Tree. 1911. - Flowering Apple Tree. 1912</vt:lpstr>
      <vt:lpstr>Piet Mondrian. Ocean 5. 1914</vt:lpstr>
      <vt:lpstr>PowerPoint Presentation</vt:lpstr>
      <vt:lpstr>Piet Mondrian.  Composition in Colour A and Composition in Colour B. 1917</vt:lpstr>
      <vt:lpstr>PowerPoint Presentation</vt:lpstr>
      <vt:lpstr>PowerPoint Presentation</vt:lpstr>
      <vt:lpstr>Gerrit Rietveld. 3D de Stijl. </vt:lpstr>
      <vt:lpstr>Piet Mondrian. </vt:lpstr>
      <vt:lpstr>Piet Mondrian. Broadway Boogie Woogie.  1942</vt:lpstr>
      <vt:lpstr>SUPREMATISM</vt:lpstr>
      <vt:lpstr>Kazimir Malevich. 1878-1935</vt:lpstr>
      <vt:lpstr>Kazimir Malevich, Black Square, 1915</vt:lpstr>
      <vt:lpstr>PowerPoint Presentation</vt:lpstr>
      <vt:lpstr>Kazimir Malevich. Suprematist dynamism.  </vt:lpstr>
      <vt:lpstr>Kazimir Malevich White on White.  1918</vt:lpstr>
      <vt:lpstr>PowerPoint Presentation</vt:lpstr>
      <vt:lpstr> El Lissitzky.  Beat the Whites with the Red Wedge.  1920  </vt:lpstr>
      <vt:lpstr>El Lisstzky.  Story of Two Squares. 1922</vt:lpstr>
      <vt:lpstr>Aleksandr Rodchenko Composition No. 47.  1917</vt:lpstr>
      <vt:lpstr>Aleksandr Rodchenko </vt:lpstr>
      <vt:lpstr>Constructivism: art or engineering?</vt:lpstr>
      <vt:lpstr>Vladimir Tatlin. Monument to the Third International. 1917-1920</vt:lpstr>
      <vt:lpstr>Liubov Popova.  Space-force construction. 1921</vt:lpstr>
      <vt:lpstr>PowerPoint Presentation</vt:lpstr>
      <vt:lpstr> RAYISM</vt:lpstr>
      <vt:lpstr>Makhail Larionov. 1881-1964</vt:lpstr>
      <vt:lpstr>Nataliya Goncharova 1881-1962</vt:lpstr>
      <vt:lpstr>Natalya Goncharova  Dynamo Machine  1913</vt:lpstr>
      <vt:lpstr>PowerPoint Presentation</vt:lpstr>
      <vt:lpstr>PowerPoint Presentation</vt:lpstr>
      <vt:lpstr>PowerPoint Presentation</vt:lpstr>
      <vt:lpstr>Umberto Boccioni. (1882-1916)  Riot in the Gallery. 1910</vt:lpstr>
      <vt:lpstr>Gino Severini. 1883-1966.</vt:lpstr>
      <vt:lpstr>Umberto Boccioni.  The Forces of the Street.  1911.</vt:lpstr>
      <vt:lpstr>Futurism: how to paint the moving object</vt:lpstr>
      <vt:lpstr>PowerPoint Presentation</vt:lpstr>
      <vt:lpstr>C.R.W.Nevinson  (1889-1946) La Mitrailleuse. 1915</vt:lpstr>
      <vt:lpstr>VORTICISM  This impure Present our Vortex despises and ignores.   For our Vortex is uncompromising. </vt:lpstr>
      <vt:lpstr>Roger Fry</vt:lpstr>
      <vt:lpstr>Helen Saunders.  Monochrome Abstract Design. 1915. </vt:lpstr>
      <vt:lpstr>Edward Wadsworth.  Abstract Composition. 1915 </vt:lpstr>
      <vt:lpstr>Wyndham Lewis </vt:lpstr>
      <vt:lpstr>PowerPoint Presentation</vt:lpstr>
      <vt:lpstr>Alvin Langdon Coburn. Vortography</vt:lpstr>
      <vt:lpstr>Jacob Epstein. Rock Drill. </vt:lpstr>
      <vt:lpstr>SYMBOLISM</vt:lpstr>
      <vt:lpstr>Early Symbolism. Religion, Mythology and Poetry </vt:lpstr>
      <vt:lpstr>Odilon Redon  The Eye Like a strange balloon mounts towards infinity.  1882</vt:lpstr>
      <vt:lpstr>  Odilon Redon Woman with a vase  of flowers.  1895-1905</vt:lpstr>
      <vt:lpstr>Paul Gauguin.  Vision after the Sermon (Jacob Wrestling with the Angel)  1888. </vt:lpstr>
      <vt:lpstr>Paul Gauguin. Faa Iheihe. 1898</vt:lpstr>
      <vt:lpstr>Gustav Klimt. Beethoven Frieze. The longing for happiness finds repose in poetry. 1902</vt:lpstr>
      <vt:lpstr>PowerPoint Presentation</vt:lpstr>
      <vt:lpstr>Giorgio De Chirico.  Mystery and Melancholy  of a Street.  1914</vt:lpstr>
      <vt:lpstr>Max Ernst.  Two children are threatened by a nightingale.  1924</vt:lpstr>
      <vt:lpstr>Jean Miro.  The Tilled Field.  1923-4</vt:lpstr>
      <vt:lpstr>Max Ernst.  Pieta or Revolution by Night.  1923</vt:lpstr>
      <vt:lpstr>PowerPoint Presentation</vt:lpstr>
      <vt:lpstr>PowerPoint Presentation</vt:lpstr>
      <vt:lpstr>The Surrealist Object. </vt:lpstr>
      <vt:lpstr>Salvador Dali and Mae West. </vt:lpstr>
      <vt:lpstr>Leonora Carrington.  The Pomps of the Subsoil. 1947</vt:lpstr>
      <vt:lpstr>René Magritte. The Treachery of Images.  1928-9</vt:lpstr>
      <vt:lpstr>  André Derain (1880-1954) Charing Cross Bridge. 1906</vt:lpstr>
      <vt:lpstr>Henri Matisse. 1869-1954.  Woman with the Hat. 1905</vt:lpstr>
      <vt:lpstr>Henri Matisse. Woman on a Terrace. 1906</vt:lpstr>
      <vt:lpstr>Maurice de Vlaminck. 1876-1958</vt:lpstr>
      <vt:lpstr>Henri Matisse   Luxe, Calme et Volupte. 1905 </vt:lpstr>
      <vt:lpstr>PowerPoint Presentation</vt:lpstr>
      <vt:lpstr>PowerPoint Presentation</vt:lpstr>
      <vt:lpstr>PowerPoint Presentation</vt:lpstr>
      <vt:lpstr>The beginnings of Expressionism</vt:lpstr>
      <vt:lpstr>Die Brücke (The Bridge) </vt:lpstr>
      <vt:lpstr>Karl Schmidt-Rottluff  Dangast Landscape. 1910</vt:lpstr>
      <vt:lpstr>Emil Nolde. 1867-1956</vt:lpstr>
      <vt:lpstr>PowerPoint Presentation</vt:lpstr>
      <vt:lpstr>Austrian Expressionism</vt:lpstr>
      <vt:lpstr>Wassily Kandinsky  (1866-1944)  The Blue Rider 1903</vt:lpstr>
      <vt:lpstr>Alexei von Jawlensky Solitude  1912 </vt:lpstr>
      <vt:lpstr>Franz Marc  (1880-1916).  Blue Horses. 1911</vt:lpstr>
      <vt:lpstr>Wassily Kandinsky.  Landscape near Murnau with Locomotive  1909</vt:lpstr>
      <vt:lpstr>Wassily Kandinsky Composition V 1911</vt:lpstr>
      <vt:lpstr>PowerPoint Presentation</vt:lpstr>
      <vt:lpstr>Wassily Kandinsky  Upward  1929</vt:lpstr>
      <vt:lpstr>PowerPoint Presentation</vt:lpstr>
      <vt:lpstr>Wols, (Alfred Otto Wolfgang Schulze)  It’s All Over The City.  1947</vt:lpstr>
      <vt:lpstr>Hans Hartung</vt:lpstr>
      <vt:lpstr>PowerPoint Presentation</vt:lpstr>
      <vt:lpstr>PowerPoint Presentation</vt:lpstr>
      <vt:lpstr>PowerPoint Presentation</vt:lpstr>
      <vt:lpstr> Jackson Pollock Mural 1943</vt:lpstr>
      <vt:lpstr>PowerPoint Presentation</vt:lpstr>
      <vt:lpstr>Jackson Pollock. One: Number 31 1950</vt:lpstr>
      <vt:lpstr> Lee Krasner  </vt:lpstr>
      <vt:lpstr>Jackson Pollock. Blue Poles. 1952</vt:lpstr>
      <vt:lpstr>Willem de Kooning </vt:lpstr>
      <vt:lpstr>Barnett Newman  Onement 1 1948</vt:lpstr>
      <vt:lpstr>  Barnett Newman. Vir Heroicus Sublimis. 1950-51 </vt:lpstr>
      <vt:lpstr>Barnett Newman Cathedra  1951</vt:lpstr>
      <vt:lpstr>Clyfford Still </vt:lpstr>
      <vt:lpstr>Mark Rothko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Taylor</dc:creator>
  <cp:lastModifiedBy>Andrew Taylor</cp:lastModifiedBy>
  <cp:revision>15</cp:revision>
  <cp:lastPrinted>2019-07-05T15:30:05Z</cp:lastPrinted>
  <dcterms:created xsi:type="dcterms:W3CDTF">2019-07-04T22:55:15Z</dcterms:created>
  <dcterms:modified xsi:type="dcterms:W3CDTF">2019-07-05T16:19:37Z</dcterms:modified>
</cp:coreProperties>
</file>